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732" r:id="rId2"/>
    <p:sldId id="722" r:id="rId3"/>
    <p:sldId id="723" r:id="rId4"/>
    <p:sldId id="793" r:id="rId5"/>
    <p:sldId id="810" r:id="rId6"/>
    <p:sldId id="840" r:id="rId7"/>
    <p:sldId id="841" r:id="rId8"/>
    <p:sldId id="812" r:id="rId9"/>
    <p:sldId id="811" r:id="rId10"/>
    <p:sldId id="818" r:id="rId11"/>
    <p:sldId id="814" r:id="rId12"/>
    <p:sldId id="819" r:id="rId13"/>
    <p:sldId id="828" r:id="rId14"/>
    <p:sldId id="854" r:id="rId15"/>
    <p:sldId id="836" r:id="rId16"/>
    <p:sldId id="816" r:id="rId17"/>
    <p:sldId id="817" r:id="rId18"/>
    <p:sldId id="820" r:id="rId19"/>
    <p:sldId id="837" r:id="rId20"/>
    <p:sldId id="815" r:id="rId21"/>
    <p:sldId id="805" r:id="rId22"/>
    <p:sldId id="822" r:id="rId23"/>
    <p:sldId id="897" r:id="rId24"/>
    <p:sldId id="855" r:id="rId25"/>
    <p:sldId id="856" r:id="rId26"/>
    <p:sldId id="898" r:id="rId27"/>
    <p:sldId id="857" r:id="rId28"/>
    <p:sldId id="858" r:id="rId29"/>
    <p:sldId id="859" r:id="rId30"/>
    <p:sldId id="862" r:id="rId31"/>
    <p:sldId id="886" r:id="rId32"/>
    <p:sldId id="875" r:id="rId33"/>
    <p:sldId id="876" r:id="rId34"/>
    <p:sldId id="877" r:id="rId35"/>
    <p:sldId id="878" r:id="rId36"/>
    <p:sldId id="879" r:id="rId37"/>
    <p:sldId id="880" r:id="rId38"/>
    <p:sldId id="881" r:id="rId39"/>
    <p:sldId id="882" r:id="rId40"/>
    <p:sldId id="883" r:id="rId41"/>
    <p:sldId id="884" r:id="rId42"/>
    <p:sldId id="885" r:id="rId43"/>
    <p:sldId id="863" r:id="rId44"/>
    <p:sldId id="864" r:id="rId45"/>
    <p:sldId id="865" r:id="rId46"/>
    <p:sldId id="866" r:id="rId47"/>
    <p:sldId id="867" r:id="rId48"/>
    <p:sldId id="868" r:id="rId49"/>
    <p:sldId id="869" r:id="rId50"/>
    <p:sldId id="870" r:id="rId51"/>
    <p:sldId id="871" r:id="rId52"/>
    <p:sldId id="872" r:id="rId53"/>
    <p:sldId id="873" r:id="rId54"/>
    <p:sldId id="874" r:id="rId55"/>
    <p:sldId id="825" r:id="rId56"/>
    <p:sldId id="826" r:id="rId57"/>
    <p:sldId id="827" r:id="rId58"/>
    <p:sldId id="850" r:id="rId59"/>
    <p:sldId id="842" r:id="rId60"/>
    <p:sldId id="843" r:id="rId61"/>
    <p:sldId id="844" r:id="rId62"/>
    <p:sldId id="845" r:id="rId63"/>
    <p:sldId id="846" r:id="rId64"/>
    <p:sldId id="851" r:id="rId65"/>
    <p:sldId id="899" r:id="rId66"/>
    <p:sldId id="900" r:id="rId67"/>
    <p:sldId id="853" r:id="rId68"/>
    <p:sldId id="852" r:id="rId69"/>
    <p:sldId id="887" r:id="rId70"/>
    <p:sldId id="888" r:id="rId71"/>
    <p:sldId id="889" r:id="rId72"/>
    <p:sldId id="891" r:id="rId73"/>
    <p:sldId id="892" r:id="rId74"/>
    <p:sldId id="849" r:id="rId75"/>
    <p:sldId id="839" r:id="rId76"/>
    <p:sldId id="829" r:id="rId77"/>
    <p:sldId id="894" r:id="rId78"/>
    <p:sldId id="832" r:id="rId79"/>
    <p:sldId id="833" r:id="rId80"/>
    <p:sldId id="834" r:id="rId81"/>
    <p:sldId id="895" r:id="rId82"/>
    <p:sldId id="896" r:id="rId83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EB"/>
    <a:srgbClr val="33CC33"/>
    <a:srgbClr val="FF0000"/>
    <a:srgbClr val="6600FF"/>
    <a:srgbClr val="920B08"/>
    <a:srgbClr val="972303"/>
    <a:srgbClr val="950508"/>
    <a:srgbClr val="E1E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9" autoAdjust="0"/>
    <p:restoredTop sz="93782" autoAdjust="0"/>
  </p:normalViewPr>
  <p:slideViewPr>
    <p:cSldViewPr>
      <p:cViewPr varScale="1">
        <p:scale>
          <a:sx n="87" d="100"/>
          <a:sy n="87" d="100"/>
        </p:scale>
        <p:origin x="271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A2769DD-CD30-4C02-B09D-4880DA170EAC}" type="datetimeFigureOut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BF614BB-E2CE-4B0A-B6F4-153FA622C82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3234CE-5F3A-4814-8066-BDEBC721B9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08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10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74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11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44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12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907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13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7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14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5514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35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16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446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17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062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18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189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951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D58F44-596A-4B92-8330-CFBE6B7DBDF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20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858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21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409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22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991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23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120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3497C09-9406-4514-9296-B7C33763337F}" type="slidenum">
              <a:rPr lang="zh-CN" altLang="en-US" smtClean="0"/>
              <a:pPr>
                <a:spcBef>
                  <a:spcPct val="0"/>
                </a:spcBef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2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25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610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312171-4F43-4AFE-9F31-6C0773A9333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27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87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B191E7-02F3-4368-9A2B-7CC5860EE728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28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304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1AC17C0-86CC-447B-BBB7-A2A39B2DF6D8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29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694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FA1316-61DB-4F3D-9DFF-BCA4310519EC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30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34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31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900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C0F3A5CA-0DD7-4DAA-810E-9C2EAB0A65A7}" type="slidenum">
              <a:rPr lang="zh-CN" altLang="en-US" smtClean="0"/>
              <a:pPr>
                <a:spcBef>
                  <a:spcPct val="0"/>
                </a:spcBef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08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77FC926-F780-4FC7-A64B-395F23F34B9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33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608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80CAB8-1F98-4785-9835-EF532E9C9BA7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34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040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A98430B-5AB1-4F3C-B035-CD738A1C00F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35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161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DF4DF60-75C8-45FF-BF80-71EA821BE0D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36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934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387E0CB-8825-4549-BDC3-E028B6A1B8AC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37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5163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43ED12-8143-4244-BD52-023E948F0FF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38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153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B269ED2-828B-4ADF-A427-3C67217945B7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39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641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8924E1B-03B8-41B8-BAB7-0464690050F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40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13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839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E1E1E0D-3C96-4B00-B563-C0617904D7B0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41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70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A2293B4-9875-4A9B-B8DA-9F05B06006E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42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1788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54D1220-C1F2-478C-A48C-7B60703595D7}" type="slidenum">
              <a:rPr lang="zh-CN" altLang="en-US" smtClean="0"/>
              <a:pPr>
                <a:spcBef>
                  <a:spcPct val="0"/>
                </a:spcBef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2697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322E745-668E-4F5D-A1B4-242AF9AA5514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44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870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CB8978-5B1A-4F99-A795-AD6F9F3B28F4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45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8796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E6BB70-F63E-41D9-8EF4-E86E953D55A0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46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545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E6A4DC3-C294-46FC-8580-DBF8B73C5ABC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47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95662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65EAC4C-8D49-40D7-800B-183BE2346D21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48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927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56A6244-4169-4214-B152-23127A605727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49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6180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5F2E16-7380-4D80-8794-F3C823B0174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50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8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5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199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35FBF0F-17F7-4F64-AE76-3F86BC072D2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51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14257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F17CB9-7848-4483-B96D-034A0956305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52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8548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196332B-4684-4187-BBEB-18651C694512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53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1893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E62D3A-AAC1-4C89-A181-C3044194CE24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54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665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55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509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56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9826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57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62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58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63006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2AF82100-E787-4CE7-A904-7D05FE3F36B0}" type="slidenum">
              <a:rPr lang="zh-CN" altLang="en-US" smtClean="0"/>
              <a:pPr>
                <a:spcBef>
                  <a:spcPct val="0"/>
                </a:spcBef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4117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B2060DBA-E6F5-4035-B885-AFC483EEB9A2}" type="slidenum">
              <a:rPr lang="zh-CN" altLang="en-US" smtClean="0"/>
              <a:pPr>
                <a:spcBef>
                  <a:spcPct val="0"/>
                </a:spcBef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929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6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4492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CE2D45D-7FF4-4250-B0E0-25326D9702C7}" type="slidenum">
              <a:rPr lang="zh-CN" altLang="en-US" smtClean="0"/>
              <a:pPr>
                <a:spcBef>
                  <a:spcPct val="0"/>
                </a:spcBef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911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11A731A2-B5AC-48EE-9C83-6FB5A52A5581}" type="slidenum">
              <a:rPr lang="zh-CN" altLang="en-US" smtClean="0"/>
              <a:pPr>
                <a:spcBef>
                  <a:spcPct val="0"/>
                </a:spcBef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5992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C202BF48-A5E1-4DBA-A066-4617E4D10F46}" type="slidenum">
              <a:rPr lang="zh-CN" altLang="en-US" smtClean="0"/>
              <a:pPr>
                <a:spcBef>
                  <a:spcPct val="0"/>
                </a:spcBef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965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98E64989-159E-4D99-91CA-C47C7FA0767C}" type="slidenum">
              <a:rPr lang="zh-CN" altLang="en-US" smtClean="0"/>
              <a:pPr>
                <a:spcBef>
                  <a:spcPct val="0"/>
                </a:spcBef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527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ADD55E7-D28E-45D5-9346-CD4736ED0DB9}" type="slidenum">
              <a:rPr lang="zh-CN" altLang="en-US" smtClean="0">
                <a:latin typeface="Calibri" panose="020F0502020204030204" pitchFamily="34" charset="0"/>
              </a:rPr>
              <a:pPr/>
              <a:t>65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3666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98D83A-E535-43CA-96E7-58F11DFFE87E}" type="slidenum">
              <a:rPr lang="zh-CN" altLang="en-US" smtClean="0">
                <a:latin typeface="Calibri" panose="020F0502020204030204" pitchFamily="34" charset="0"/>
              </a:rPr>
              <a:pPr/>
              <a:t>66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923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98E64989-159E-4D99-91CA-C47C7FA0767C}" type="slidenum">
              <a:rPr lang="zh-CN" altLang="en-US" smtClean="0"/>
              <a:pPr>
                <a:spcBef>
                  <a:spcPct val="0"/>
                </a:spcBef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6076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836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69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4479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70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321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7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2380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71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8799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72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7154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73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6675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74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5911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6440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76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6117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77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105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78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5084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81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8583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82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0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41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9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981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 txBox="1">
            <a:spLocks/>
          </p:cNvSpPr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646D8-EE1D-4D2C-A3FE-047539287561}" type="datetime1">
              <a:rPr lang="zh-CN" altLang="en-US"/>
              <a:pPr>
                <a:defRPr/>
              </a:pPr>
              <a:t>2023/5/26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E1733-E5E8-49B6-BF06-9DB3B7AACC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3024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43800-DA84-4271-A5DA-736F96561327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9BA09-740F-43D9-B946-ACABF6F7C69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61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B05AE-F8F5-4A7E-8722-181A0A89304B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B79E1-687C-4022-8ADB-1A991CEF6C0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152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35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F1614-FAD7-4F3D-A688-6FB992B15FC5}" type="datetime1">
              <a:rPr lang="zh-CN" altLang="en-US"/>
              <a:pPr>
                <a:defRPr/>
              </a:pPr>
              <a:t>2023/5/26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75498-B25B-4D46-B526-8498BB7A4E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31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30EFD-DB31-4483-B42D-61794F40CE76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6686-3316-448D-8897-A79F0A26A61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03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0D62-A202-4659-AAF9-DA4284B58F48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E4F6-9FA8-403F-BCC6-E1A8AE94285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337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34DB5-A580-4076-9CC7-2E8A8DCF8867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E6E56-9DAD-4B77-A7F4-062F03F2F84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2811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E5000-88E6-4064-B80C-84D58C5D2902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5E197-178C-4E77-AA06-FE9F75DD41D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6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A510D-52D3-4078-9D0C-AA245A21459B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2381E-7054-46AD-981B-5CDB522F0F9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309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10693-3E2F-4C85-A920-53CA0F4AA395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6B825-C263-46DF-B092-416DE71242A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3401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877FC-82E2-4DFD-981F-630894B56F39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36486-66C0-480E-A994-DCDEB93EAB6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810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A6EDB8D-017A-4E56-BB31-2EB6AAB3C826}" type="datetime1">
              <a:rPr lang="zh-CN" altLang="en-US"/>
              <a:pPr>
                <a:defRPr/>
              </a:pPr>
              <a:t>2023/5/26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DE8A68A-A842-420C-AF6E-7FC83D7D21D2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ibo.com/guoweiofpk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2268538" y="1347788"/>
            <a:ext cx="4464050" cy="1103312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数据结构和算法</a:t>
            </a:r>
            <a:br>
              <a:rPr lang="en-US" altLang="zh-CN" sz="3600" dirty="0"/>
            </a:br>
            <a:r>
              <a:rPr lang="zh-CN" altLang="en-US" sz="2600" dirty="0"/>
              <a:t>（</a:t>
            </a:r>
            <a:r>
              <a:rPr lang="en-US" altLang="zh-CN" sz="2600" dirty="0"/>
              <a:t>Python</a:t>
            </a:r>
            <a:r>
              <a:rPr lang="zh-CN" altLang="en-US" sz="2600" dirty="0"/>
              <a:t>描述）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57550" y="2619375"/>
            <a:ext cx="2484438" cy="503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郭 炜</a:t>
            </a: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信息科学技术学院</a:t>
            </a: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D143E-9921-41F6-A017-6219DCBBA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50" name="TextBox 10"/>
          <p:cNvSpPr txBox="1">
            <a:spLocks noChangeArrowheads="1"/>
          </p:cNvSpPr>
          <p:nvPr/>
        </p:nvSpPr>
        <p:spPr bwMode="auto">
          <a:xfrm>
            <a:off x="1130300" y="3282950"/>
            <a:ext cx="67389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微博：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http://weibo.com/guoweiofpku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学会程序和算法，走遍天下都不怕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讲义照片均为郭炜拍摄</a:t>
            </a:r>
          </a:p>
        </p:txBody>
      </p:sp>
      <p:pic>
        <p:nvPicPr>
          <p:cNvPr id="6151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3532188"/>
            <a:ext cx="100806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矩形 7"/>
          <p:cNvSpPr>
            <a:spLocks noChangeArrowheads="1"/>
          </p:cNvSpPr>
          <p:nvPr/>
        </p:nvSpPr>
        <p:spPr bwMode="auto">
          <a:xfrm>
            <a:off x="971550" y="3282950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微信公众号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9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insertionSort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range(1,len(a)):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每次把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插入到合适位置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e,j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while j &gt; 0 and e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&lt;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a[j-1]: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比写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a[j-1]&gt;e 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适应性强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a[j] = a[j-1]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j -= 1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a[j] = e</a:t>
            </a: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最坏情况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倒序）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语句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）执行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1+2+3+...+(n-1)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次，总复杂度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平均情况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对每个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语句（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）平均执行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/2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次，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总复杂度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最好情况（基本有序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):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对每个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,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(1)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不执行或执行很少次，总复杂度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19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改进：二分法找插入位置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寻找插入位置时，用二分法。总体复杂度量级没有改进，因为要移动元素。且为了保证稳定性，插入位置必须是最后一个相等元素的后面。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插入排序常在其它高效排序算法中使用，比如改进的快速排序算法，在待排序区间很小的时候，改用插入排序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8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改进： 可以自定义比较器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insertionSort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key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=lambda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x,y:x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&lt;y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range(1,len(a)):</a:t>
            </a:r>
            <a:endParaRPr lang="zh-CN" altLang="en-US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e,j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while j &gt; 0 and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key(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e,a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[j-1])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a[j] = a[j-1]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j -= 1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a[j] = e</a:t>
            </a: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 = [5,47,74,3,4,12,8]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insertionSort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a,key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lambda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x,y:x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&gt;y)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print(a)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#&gt;&gt;[74, 47, 12, 8, 5, 4, 3]</a:t>
            </a: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0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规模很小的排序可优先选用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比如，元素个数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以内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特别适合元素基本有序的情况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复杂度接近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O(n))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许多算法会在上述两种情况下采用插入排序。例如改进的快速排序算法、归并排序算法，在待排序区间很小的时候就不再递归快排或归并，而是用插入排序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7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一种改进的插入排序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希尔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(shell)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342900" indent="-342900" defTabSz="432000" eaLnBrk="1" hangingPunct="1">
              <a:spcBef>
                <a:spcPct val="0"/>
              </a:spcBef>
              <a:buAutoNum type="arabicParenR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选取增量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间隔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，根据增量将列表分为多组，每组分别插入排序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第一组：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0+D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0+2D,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......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第二组：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1+D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1+2D,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......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第三组：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2+D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2+2D,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......</a:t>
            </a: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D==1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，则插入排序后，整个排序结束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defTabSz="432000" eaLnBrk="1" hangingPunct="1">
              <a:spcBef>
                <a:spcPct val="0"/>
              </a:spcBef>
              <a:buAutoNum type="arabicParenR" startAt="2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 = D//2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，转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</a:p>
          <a:p>
            <a:pPr marL="342900" indent="-342900" defTabSz="432000" eaLnBrk="1" hangingPunct="1">
              <a:spcBef>
                <a:spcPct val="0"/>
              </a:spcBef>
              <a:buAutoNum type="arabicParenR" startAt="2"/>
            </a:pPr>
            <a:endParaRPr lang="en-US" altLang="zh-CN" sz="1800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defTabSz="432000" eaLnBrk="1" hangingPunct="1">
              <a:spcBef>
                <a:spcPct val="0"/>
              </a:spcBef>
              <a:buAutoNum type="arabicParenR" startAt="2"/>
            </a:pPr>
            <a:endParaRPr lang="en-US" altLang="zh-CN" sz="1800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初始增量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可以为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n//2, 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是元素总数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也许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还可以有别的选取法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最好：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O(n)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，平均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1.5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，最坏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26" name="Picture 2" descr="https://img0.baidu.com/it/u=2148429696,1538109870&amp;fm=26&amp;fmt=auto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85206"/>
            <a:ext cx="33528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73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选择排序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956376" y="461064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戛纳海滨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90" y="444945"/>
            <a:ext cx="6255161" cy="41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5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选择排序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924937"/>
            <a:ext cx="87851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基本思想</a:t>
            </a:r>
            <a:endParaRPr lang="en-US" altLang="zh-CN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将序列分成有序的部分和无序的部分。有序的部分在左边，无序的部分在右边。开始有序部分没有元素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每次找到无序部分的最小元素（设下标为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，和无序部分的最左边元素（设下标为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j)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交换。有序部分元素个数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+1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次，排序即完成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41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选择排序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714375"/>
            <a:ext cx="87851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selectionSort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range(n-1):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最小元素位置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for j in range(i+1,n):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a[j] &lt;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j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!= i: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8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选择排序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714375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selectionSort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range(n-1):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最小元素位置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for j in range(i+1,n):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a[j] &lt;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j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!= i: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无论最好、最坏、平均，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）必定执行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(n-1)+...+3+2+1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次，复杂度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不稳定，因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a[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被交换时，可能越过了其后面一些和它相等的元素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平均效率低于插入排序，没啥实际用处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23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冒泡排序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524328" y="4610644"/>
            <a:ext cx="1993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巴黎凡尔赛宫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74" y="444945"/>
            <a:ext cx="6289389" cy="41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539750" y="1995488"/>
            <a:ext cx="7956550" cy="504825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内排序算法</a:t>
            </a: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E271B-0A94-4678-A96F-36435660E83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冒泡排序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215169" y="924937"/>
            <a:ext cx="878510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基本思想</a:t>
            </a:r>
            <a:endParaRPr lang="en-US" altLang="zh-CN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将序列分成有序的部分和无序的部分。有序的部分在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右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边，无序的部分在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边。开始有序部分没有元素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每次从左到右，依次比较无序部分相邻的两个元素。如果右边的小于左边的，则交换它们。做完一次后，无序部分最大元素 即被换到无序部分最右边，有序部分元素个数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+1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次，排序即完成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43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冒泡排序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bubbleSort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range(1,n):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 j in range(n-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a[j+1] &lt; a[j]: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a[j+1],a[j] = a[j],a[j+1]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无论最好、最坏、平均，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）必定执行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(n-1)+...+3+2+1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次，复杂度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240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35657" y="195486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冒泡排序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改进：最好情况，即基本有序时，可以做到</a:t>
            </a:r>
            <a:r>
              <a:rPr lang="en-US" altLang="zh-CN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O(n)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如果发现某一轮扫描时，没有发生元素交换的情况，则说明已经排好序了，就不用再扫描了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bubbleSort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range(1,n):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done = True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 j in range(n-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a[j+1] &lt; a[j]: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a[j+1],a[j] = a[j],a[j+1]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done = False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done: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break</a:t>
            </a:r>
          </a:p>
        </p:txBody>
      </p:sp>
    </p:spTree>
    <p:extLst>
      <p:ext uri="{BB962C8B-B14F-4D97-AF65-F5344CB8AC3E}">
        <p14:creationId xmlns:p14="http://schemas.microsoft.com/office/powerpoint/2010/main" val="4238989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排序的稳定性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243" y="1707654"/>
            <a:ext cx="8568952" cy="2141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假设线性表中每个元素有两个数据项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，现对线性表按以下规则进行排序：先根据数据项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的值进行非递减排序；在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值相同的情况下，再根据数据项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的值进行非递减排序。满足这种要求的排序方法是（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9065" indent="127635">
              <a:lnSpc>
                <a:spcPts val="1900"/>
              </a:lnSpc>
              <a:spcAft>
                <a:spcPts val="0"/>
              </a:spcAft>
            </a:pP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81965" indent="-342900">
              <a:lnSpc>
                <a:spcPts val="1900"/>
              </a:lnSpc>
              <a:spcAft>
                <a:spcPts val="0"/>
              </a:spcAft>
              <a:buAutoNum type="alphaUcParenR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值进行冒泡排序，再按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值进行直接选择排序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81965" indent="-342900">
              <a:lnSpc>
                <a:spcPts val="1900"/>
              </a:lnSpc>
              <a:spcAft>
                <a:spcPts val="0"/>
              </a:spcAft>
              <a:buAutoNum type="alphaUcParenR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值进行冒泡排序，再按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值进行直接选择排序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81965" indent="-342900">
              <a:lnSpc>
                <a:spcPts val="1900"/>
              </a:lnSpc>
              <a:spcAft>
                <a:spcPts val="0"/>
              </a:spcAft>
              <a:buAutoNum type="alphaUcParenR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值进行直接选择排序，再按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值进行冒泡排序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81965" indent="-342900">
              <a:lnSpc>
                <a:spcPts val="1900"/>
              </a:lnSpc>
              <a:spcAft>
                <a:spcPts val="0"/>
              </a:spcAft>
              <a:buAutoNum type="alphaUcParenR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值进行直接选择排序，再按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值进行冒泡排序</a:t>
            </a:r>
            <a:endParaRPr lang="zh-CN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92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84188"/>
            <a:ext cx="6227762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归并排序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139113" y="4732338"/>
            <a:ext cx="1004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挪威天池</a:t>
            </a:r>
          </a:p>
        </p:txBody>
      </p:sp>
    </p:spTree>
    <p:extLst>
      <p:ext uri="{BB962C8B-B14F-4D97-AF65-F5344CB8AC3E}">
        <p14:creationId xmlns:p14="http://schemas.microsoft.com/office/powerpoint/2010/main" val="288367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7950" y="1563688"/>
            <a:ext cx="837565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CN" altLang="en-US" sz="2600" dirty="0">
                <a:latin typeface="微软雅黑" panose="020B0503020204020204" pitchFamily="34" charset="-122"/>
              </a:rPr>
              <a:t>数组排序任务可以如下完成：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1</a:t>
            </a:r>
            <a:r>
              <a:rPr lang="zh-CN" altLang="en-US" sz="2600" dirty="0">
                <a:latin typeface="微软雅黑" panose="020B0503020204020204" pitchFamily="34" charset="-122"/>
              </a:rPr>
              <a:t>） 把前一半排序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2)  </a:t>
            </a:r>
            <a:r>
              <a:rPr lang="zh-CN" altLang="en-US" sz="2600" dirty="0">
                <a:latin typeface="微软雅黑" panose="020B0503020204020204" pitchFamily="34" charset="-122"/>
              </a:rPr>
              <a:t>把后一半排序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3)  </a:t>
            </a:r>
            <a:r>
              <a:rPr lang="zh-CN" altLang="en-US" sz="2600" dirty="0">
                <a:latin typeface="微软雅黑" panose="020B0503020204020204" pitchFamily="34" charset="-122"/>
              </a:rPr>
              <a:t>把两半归并到一个新的有序数组，然后再拷贝回原数组，排序完成。</a:t>
            </a:r>
            <a:endParaRPr lang="en-US" altLang="zh-CN" sz="2400" dirty="0">
              <a:latin typeface="微软雅黑" panose="020B0503020204020204" pitchFamily="34" charset="-122"/>
            </a:endParaRP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/>
              <a:t>分治的典型应用：归并排序</a:t>
            </a:r>
          </a:p>
        </p:txBody>
      </p:sp>
    </p:spTree>
    <p:extLst>
      <p:ext uri="{BB962C8B-B14F-4D97-AF65-F5344CB8AC3E}">
        <p14:creationId xmlns:p14="http://schemas.microsoft.com/office/powerpoint/2010/main" val="3443803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75656" y="1491630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[47][18][14][96][79][24][13]</a:t>
            </a:r>
            <a:endParaRPr lang="zh-CN" altLang="en-US" b="1" dirty="0"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5656" y="2283718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[18  47][14  96][24  79][13]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35696" y="1891020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11760" y="1883264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835696" y="2027280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123728" y="2027280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21940" y="1891020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498004" y="1883264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921940" y="2027280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209972" y="2027280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995936" y="1891020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572000" y="1883264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995936" y="2027280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283968" y="2027280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076056" y="1860962"/>
            <a:ext cx="0" cy="4227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475656" y="307580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[14  18  47  96][13  24  79]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23728" y="2651514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209972" y="2643758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123728" y="2787774"/>
            <a:ext cx="108624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2666850" y="2787774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273056" y="2659270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065144" y="2643758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4273056" y="2793850"/>
            <a:ext cx="792088" cy="16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4659910" y="2787774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475655" y="3867894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[13  14  18  24  47  79  96]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666850" y="3443602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572000" y="3435846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666850" y="3579862"/>
            <a:ext cx="19051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3619425" y="3579862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分治的典型应用：归并排序</a:t>
            </a:r>
          </a:p>
        </p:txBody>
      </p:sp>
    </p:spTree>
    <p:extLst>
      <p:ext uri="{BB962C8B-B14F-4D97-AF65-F5344CB8AC3E}">
        <p14:creationId xmlns:p14="http://schemas.microsoft.com/office/powerpoint/2010/main" val="384200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/>
              <a:t>分治的典型应用：归并排序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107950" y="771525"/>
            <a:ext cx="837565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Merge(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a,s,m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将数组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的局部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s,m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a[m+1,e]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合并到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并保证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有序，然后再拷贝回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s,e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归并操作时间复杂度：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e-m+1),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即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p1 ,p2 = s,m+1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p1 &lt;= m and p2 &lt;= e: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a[p1</a:t>
            </a:r>
            <a:r>
              <a:rPr lang="en-US" altLang="zh-CN" sz="1600" b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&lt;= 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a[p2]: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a[p1]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p1 += 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a[p2]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p2 += 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078EC9A-0849-4004-BD83-D8E8286B6137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27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36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分治的典型应用：归并排序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107950" y="771525"/>
            <a:ext cx="837565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while p1 &lt;= m: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a[p1]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p1 += 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p2 &lt;= e: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a[p2]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p2 += 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range(e-s+1):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s+i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986FCED8-1545-4CC7-99F9-CF50695FFCE2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744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7950" y="123825"/>
            <a:ext cx="837565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MergeSort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a,s,e,tmp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zh-CN" altLang="en-US" sz="17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将</a:t>
            </a:r>
            <a:r>
              <a:rPr lang="en-US" altLang="zh-CN" sz="17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a[s:e+1]</a:t>
            </a:r>
            <a:r>
              <a:rPr lang="zh-CN" altLang="en-US" sz="17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归并排序，用</a:t>
            </a:r>
            <a:r>
              <a:rPr lang="en-US" altLang="zh-CN" sz="17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tmp</a:t>
            </a:r>
            <a:r>
              <a:rPr lang="zh-CN" altLang="en-US" sz="17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做缓存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7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if s &lt; e 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        m = s + (e-s)//2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MergeSort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a,s,m,tmp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MergeSort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(a,m+1,e,tmp)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        Merge(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a,s,m,e,tmp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1700" b="1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1700" b="1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lst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 = [1,41,7,98,7,12,3]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lst2 = [0] * 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lst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MergeSort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(lst,0,len(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lst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)-1,lst2)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altLang="zh-CN" sz="1700" b="1" dirty="0" err="1">
                <a:latin typeface="Courier New" pitchFamily="49" charset="0"/>
                <a:cs typeface="Courier New" pitchFamily="49" charset="0"/>
              </a:rPr>
              <a:t>lst</a:t>
            </a:r>
            <a:r>
              <a:rPr lang="en-US" altLang="zh-CN" sz="1700" b="1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8C9DCC1F-01FA-4E2D-A988-CEFF0BC2653C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29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02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内排序算法概述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519837" y="4618234"/>
            <a:ext cx="1624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法国圣十字湖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38" y="444945"/>
            <a:ext cx="6255161" cy="41430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/>
              <a:t>归并排序的时间复杂度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388" y="771525"/>
            <a:ext cx="8964612" cy="4114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对</a:t>
            </a:r>
            <a:r>
              <a:rPr lang="en-US" altLang="zh-CN" sz="2000" dirty="0"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</a:rPr>
              <a:t>个元素进行排序的时间：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T(n) 	= 2*T(n/2) + a*n  </a:t>
            </a:r>
            <a:r>
              <a:rPr lang="en-US" altLang="zh-CN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    (a</a:t>
            </a:r>
            <a:r>
              <a:rPr lang="zh-CN" altLang="en-US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是常数</a:t>
            </a:r>
            <a:r>
              <a:rPr lang="en-US" altLang="zh-CN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zh-CN" altLang="en-US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具体多少不重要）</a:t>
            </a:r>
            <a:endParaRPr lang="en-US" altLang="zh-CN" sz="20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	 	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= 2*(2*T(n/4)+a*n/2)+a*n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		= 4*T(n/4)+2a*n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		= 4*(2*T(n/8)+a*n/4)+2*a*n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		= 8*T(n/8)+3*a*n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		...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		= 2</a:t>
            </a:r>
            <a:r>
              <a:rPr lang="en-US" altLang="zh-CN" sz="2000" b="1" baseline="300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*T(n/2</a:t>
            </a:r>
            <a:r>
              <a:rPr lang="en-US" altLang="zh-CN" sz="2000" b="1" baseline="300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)+k*a*n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000" b="1" baseline="30000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一直做到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n/2</a:t>
            </a:r>
            <a:r>
              <a:rPr lang="en-US" altLang="zh-CN" sz="2000" b="1" baseline="30000" dirty="0">
                <a:latin typeface="Courier New" pitchFamily="49" charset="0"/>
                <a:cs typeface="Courier New" pitchFamily="49" charset="0"/>
              </a:rPr>
              <a:t>k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= 1 (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此时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k = log</a:t>
            </a:r>
            <a:r>
              <a:rPr lang="en-US" altLang="zh-CN" sz="2000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n)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，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T(n)= 2</a:t>
            </a:r>
            <a:r>
              <a:rPr lang="en-US" altLang="zh-CN" sz="2000" b="1" baseline="300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*T(1)+k*a*n  = 2</a:t>
            </a:r>
            <a:r>
              <a:rPr lang="en-US" altLang="zh-CN" sz="2000" b="1" baseline="300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*T(1)+k*a*n = 2</a:t>
            </a:r>
            <a:r>
              <a:rPr lang="en-US" altLang="zh-CN" sz="2000" b="1" baseline="300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+k*a*n 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	  =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n+a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*(log</a:t>
            </a:r>
            <a:r>
              <a:rPr lang="en-US" altLang="zh-CN" sz="2000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n)*n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复杂度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O(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nlogn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200" baseline="30000" dirty="0">
              <a:latin typeface="微软雅黑" panose="020B0503020204020204" pitchFamily="34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7B8A28B9-C60C-4519-B3A6-FE96B03B0F7F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30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22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归并排序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无所谓最坏、最好或平均情况，复杂度都是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稳定。只要归并两个区间时，碰到相同元素，总是先取左区间元素即可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 indent="0"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 indent="0" defTabSz="4320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</a:p>
          <a:p>
            <a:pPr lvl="1" indent="0" defTabSz="4320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归并用额外空间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 +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栈空间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O(log(n))</a:t>
            </a:r>
          </a:p>
        </p:txBody>
      </p:sp>
    </p:spTree>
    <p:extLst>
      <p:ext uri="{BB962C8B-B14F-4D97-AF65-F5344CB8AC3E}">
        <p14:creationId xmlns:p14="http://schemas.microsoft.com/office/powerpoint/2010/main" val="710694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76250"/>
            <a:ext cx="6227762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/>
              <a:t>例题</a:t>
            </a:r>
            <a:br>
              <a:rPr lang="en-US" altLang="zh-CN" sz="2200"/>
            </a:br>
            <a:r>
              <a:rPr lang="zh-CN" altLang="en-US" sz="2200"/>
              <a:t>求排列的逆序数</a:t>
            </a:r>
          </a:p>
        </p:txBody>
      </p:sp>
      <p:sp>
        <p:nvSpPr>
          <p:cNvPr id="69636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69637" name="TextBox 7"/>
          <p:cNvSpPr txBox="1">
            <a:spLocks noChangeArrowheads="1"/>
          </p:cNvSpPr>
          <p:nvPr/>
        </p:nvSpPr>
        <p:spPr bwMode="auto">
          <a:xfrm>
            <a:off x="7318375" y="4732338"/>
            <a:ext cx="1825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冰岛维克镇黑沙滩</a:t>
            </a:r>
          </a:p>
        </p:txBody>
      </p:sp>
    </p:spTree>
    <p:extLst>
      <p:ext uri="{BB962C8B-B14F-4D97-AF65-F5344CB8AC3E}">
        <p14:creationId xmlns:p14="http://schemas.microsoft.com/office/powerpoint/2010/main" val="255802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71683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考虑</a:t>
            </a:r>
            <a:r>
              <a:rPr lang="en-US" altLang="zh-CN" sz="2000">
                <a:latin typeface="微软雅黑" panose="020B0503020204020204" pitchFamily="34" charset="-122"/>
              </a:rPr>
              <a:t>1,2,…,n (n &lt;= 100000)</a:t>
            </a:r>
            <a:r>
              <a:rPr lang="zh-CN" altLang="en-US" sz="2000">
                <a:latin typeface="微软雅黑" panose="020B0503020204020204" pitchFamily="34" charset="-122"/>
              </a:rPr>
              <a:t>的排列</a:t>
            </a:r>
            <a:r>
              <a:rPr lang="en-US" altLang="zh-CN" sz="2000">
                <a:latin typeface="微软雅黑" panose="020B0503020204020204" pitchFamily="34" charset="-122"/>
              </a:rPr>
              <a:t>i</a:t>
            </a:r>
            <a:r>
              <a:rPr lang="en-US" altLang="zh-CN" sz="2000" baseline="-25000">
                <a:latin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</a:rPr>
              <a:t>i</a:t>
            </a:r>
            <a:r>
              <a:rPr lang="en-US" altLang="zh-CN" sz="2000" baseline="-25000">
                <a:latin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</a:rPr>
              <a:t>…</a:t>
            </a:r>
            <a:r>
              <a:rPr lang="zh-CN" altLang="en-US" sz="2000">
                <a:latin typeface="微软雅黑" panose="020B0503020204020204" pitchFamily="34" charset="-122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</a:rPr>
              <a:t>i</a:t>
            </a:r>
            <a:r>
              <a:rPr lang="en-US" altLang="zh-CN" sz="2000" baseline="-25000">
                <a:latin typeface="微软雅黑" panose="020B0503020204020204" pitchFamily="34" charset="-122"/>
              </a:rPr>
              <a:t>n</a:t>
            </a:r>
            <a:r>
              <a:rPr lang="zh-CN" altLang="en-US" sz="2000">
                <a:latin typeface="微软雅黑" panose="020B0503020204020204" pitchFamily="34" charset="-122"/>
              </a:rPr>
              <a:t>，如果其中存在</a:t>
            </a:r>
            <a:r>
              <a:rPr lang="en-US" altLang="zh-CN" sz="2000">
                <a:latin typeface="微软雅黑" panose="020B0503020204020204" pitchFamily="34" charset="-122"/>
              </a:rPr>
              <a:t>j,k</a:t>
            </a:r>
            <a:r>
              <a:rPr lang="zh-CN" altLang="en-US" sz="2000">
                <a:latin typeface="微软雅黑" panose="020B0503020204020204" pitchFamily="34" charset="-122"/>
              </a:rPr>
              <a:t>，满足 </a:t>
            </a:r>
            <a:r>
              <a:rPr lang="en-US" altLang="zh-CN" sz="2000">
                <a:latin typeface="微软雅黑" panose="020B0503020204020204" pitchFamily="34" charset="-122"/>
              </a:rPr>
              <a:t>j &lt; k </a:t>
            </a:r>
            <a:r>
              <a:rPr lang="zh-CN" altLang="en-US" sz="2000">
                <a:latin typeface="微软雅黑" panose="020B0503020204020204" pitchFamily="34" charset="-122"/>
              </a:rPr>
              <a:t>且 </a:t>
            </a:r>
            <a:r>
              <a:rPr lang="en-US" altLang="zh-CN" sz="2000">
                <a:latin typeface="微软雅黑" panose="020B0503020204020204" pitchFamily="34" charset="-122"/>
              </a:rPr>
              <a:t>i</a:t>
            </a:r>
            <a:r>
              <a:rPr lang="en-US" altLang="zh-CN" sz="2000" baseline="-25000">
                <a:latin typeface="微软雅黑" panose="020B0503020204020204" pitchFamily="34" charset="-122"/>
              </a:rPr>
              <a:t>j</a:t>
            </a:r>
            <a:r>
              <a:rPr lang="zh-CN" altLang="en-US" sz="2000">
                <a:latin typeface="微软雅黑" panose="020B0503020204020204" pitchFamily="34" charset="-122"/>
              </a:rPr>
              <a:t> </a:t>
            </a:r>
            <a:r>
              <a:rPr lang="en-US" altLang="zh-CN" sz="2000">
                <a:latin typeface="微软雅黑" panose="020B0503020204020204" pitchFamily="34" charset="-122"/>
              </a:rPr>
              <a:t>&gt; i</a:t>
            </a:r>
            <a:r>
              <a:rPr lang="en-US" altLang="zh-CN" sz="2000" baseline="-25000">
                <a:latin typeface="微软雅黑" panose="020B0503020204020204" pitchFamily="34" charset="-122"/>
              </a:rPr>
              <a:t>k</a:t>
            </a:r>
            <a:r>
              <a:rPr lang="zh-CN" altLang="en-US" sz="2000">
                <a:latin typeface="微软雅黑" panose="020B0503020204020204" pitchFamily="34" charset="-122"/>
              </a:rPr>
              <a:t>， 那么就称</a:t>
            </a:r>
            <a:r>
              <a:rPr lang="en-US" altLang="zh-CN" sz="2000">
                <a:latin typeface="微软雅黑" panose="020B0503020204020204" pitchFamily="34" charset="-122"/>
              </a:rPr>
              <a:t>(i</a:t>
            </a:r>
            <a:r>
              <a:rPr lang="en-US" altLang="zh-CN" sz="2000" baseline="-25000">
                <a:latin typeface="微软雅黑" panose="020B0503020204020204" pitchFamily="34" charset="-122"/>
              </a:rPr>
              <a:t>j</a:t>
            </a:r>
            <a:r>
              <a:rPr lang="en-US" altLang="zh-CN" sz="2000">
                <a:latin typeface="微软雅黑" panose="020B0503020204020204" pitchFamily="34" charset="-122"/>
              </a:rPr>
              <a:t>,i</a:t>
            </a:r>
            <a:r>
              <a:rPr lang="en-US" altLang="zh-CN" sz="2000" baseline="-25000">
                <a:latin typeface="微软雅黑" panose="020B0503020204020204" pitchFamily="34" charset="-122"/>
              </a:rPr>
              <a:t>k</a:t>
            </a:r>
            <a:r>
              <a:rPr lang="en-US" altLang="zh-CN" sz="2000">
                <a:latin typeface="微软雅黑" panose="020B0503020204020204" pitchFamily="34" charset="-122"/>
              </a:rPr>
              <a:t>)</a:t>
            </a:r>
            <a:r>
              <a:rPr lang="zh-CN" altLang="en-US" sz="2000">
                <a:latin typeface="微软雅黑" panose="020B0503020204020204" pitchFamily="34" charset="-122"/>
              </a:rPr>
              <a:t>是这个排列的一个逆序。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一个排列含有逆序的个数称为这个排列的逆序数。例如排列 </a:t>
            </a:r>
            <a:r>
              <a:rPr lang="en-US" altLang="zh-CN" sz="2000">
                <a:latin typeface="微软雅黑" panose="020B0503020204020204" pitchFamily="34" charset="-122"/>
              </a:rPr>
              <a:t>263451 </a:t>
            </a:r>
            <a:r>
              <a:rPr lang="zh-CN" altLang="en-US" sz="2000">
                <a:latin typeface="微软雅黑" panose="020B0503020204020204" pitchFamily="34" charset="-122"/>
              </a:rPr>
              <a:t>含有</a:t>
            </a:r>
            <a:r>
              <a:rPr lang="en-US" altLang="zh-CN" sz="2000">
                <a:latin typeface="微软雅黑" panose="020B0503020204020204" pitchFamily="34" charset="-122"/>
              </a:rPr>
              <a:t>8</a:t>
            </a:r>
            <a:r>
              <a:rPr lang="zh-CN" altLang="en-US" sz="2000">
                <a:latin typeface="微软雅黑" panose="020B0503020204020204" pitchFamily="34" charset="-122"/>
              </a:rPr>
              <a:t>个逆序</a:t>
            </a:r>
            <a:r>
              <a:rPr lang="en-US" altLang="zh-CN" sz="2000">
                <a:latin typeface="微软雅黑" panose="020B0503020204020204" pitchFamily="34" charset="-122"/>
              </a:rPr>
              <a:t>(2,1),(6,3),(6,4),(6,5),(6,1),(3,1),(4,1),(5,1)</a:t>
            </a:r>
            <a:r>
              <a:rPr lang="zh-CN" altLang="en-US" sz="2000">
                <a:latin typeface="微软雅黑" panose="020B0503020204020204" pitchFamily="34" charset="-122"/>
              </a:rPr>
              <a:t>，因此该排列的逆序数就是</a:t>
            </a:r>
            <a:r>
              <a:rPr lang="en-US" altLang="zh-CN" sz="2000">
                <a:latin typeface="微软雅黑" panose="020B0503020204020204" pitchFamily="34" charset="-122"/>
              </a:rPr>
              <a:t>8</a:t>
            </a:r>
            <a:r>
              <a:rPr lang="zh-CN" altLang="en-US" sz="2000">
                <a:latin typeface="微软雅黑" panose="020B0503020204020204" pitchFamily="34" charset="-122"/>
              </a:rPr>
              <a:t>。</a:t>
            </a: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现给定</a:t>
            </a:r>
            <a:r>
              <a:rPr lang="en-US" altLang="zh-CN" sz="2000">
                <a:latin typeface="微软雅黑" panose="020B0503020204020204" pitchFamily="34" charset="-122"/>
              </a:rPr>
              <a:t>1,2,…,n</a:t>
            </a:r>
            <a:r>
              <a:rPr lang="zh-CN" altLang="en-US" sz="2000">
                <a:latin typeface="微软雅黑" panose="020B0503020204020204" pitchFamily="34" charset="-122"/>
              </a:rPr>
              <a:t>的一个排列，求它的逆序数。</a:t>
            </a: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6619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73731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笨办法：</a:t>
            </a:r>
            <a:r>
              <a:rPr lang="en-US" altLang="zh-CN" sz="2000">
                <a:latin typeface="微软雅黑" panose="020B0503020204020204" pitchFamily="34" charset="-122"/>
              </a:rPr>
              <a:t>O(n</a:t>
            </a:r>
            <a:r>
              <a:rPr lang="en-US" altLang="zh-CN" sz="2000" baseline="30000">
                <a:latin typeface="微软雅黑" panose="020B0503020204020204" pitchFamily="34" charset="-122"/>
              </a:rPr>
              <a:t>2</a:t>
            </a:r>
            <a:r>
              <a:rPr lang="en-US" altLang="zh-CN" sz="2000">
                <a:latin typeface="微软雅黑" panose="020B0503020204020204" pitchFamily="34" charset="-122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分治</a:t>
            </a:r>
            <a:r>
              <a:rPr lang="en-US" altLang="zh-CN" sz="2000">
                <a:latin typeface="微软雅黑" panose="020B0503020204020204" pitchFamily="34" charset="-122"/>
              </a:rPr>
              <a:t>O(nlogn)</a:t>
            </a:r>
            <a:r>
              <a:rPr lang="zh-CN" altLang="en-US" sz="2000">
                <a:latin typeface="微软雅黑" panose="020B0503020204020204" pitchFamily="34" charset="-122"/>
              </a:rPr>
              <a:t>：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</a:rPr>
              <a:t>） 将数组分成两半，分别求出左半边的逆序数和右半边的逆序数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</a:rPr>
              <a:t>） 再算有多少逆序是由左半边取一个数和右半边取一个数构成</a:t>
            </a:r>
            <a:r>
              <a:rPr lang="en-US" altLang="zh-CN" sz="2000">
                <a:latin typeface="微软雅黑" panose="020B0503020204020204" pitchFamily="34" charset="-122"/>
              </a:rPr>
              <a:t>(</a:t>
            </a:r>
            <a:r>
              <a:rPr lang="zh-CN" altLang="en-US" sz="2000">
                <a:latin typeface="微软雅黑" panose="020B0503020204020204" pitchFamily="34" charset="-122"/>
              </a:rPr>
              <a:t>要求</a:t>
            </a:r>
            <a:r>
              <a:rPr lang="en-US" altLang="zh-CN" sz="2000">
                <a:latin typeface="微软雅黑" panose="020B0503020204020204" pitchFamily="34" charset="-122"/>
              </a:rPr>
              <a:t>O(n)</a:t>
            </a:r>
            <a:r>
              <a:rPr lang="zh-CN" altLang="en-US" sz="2000">
                <a:latin typeface="微软雅黑" panose="020B0503020204020204" pitchFamily="34" charset="-122"/>
              </a:rPr>
              <a:t>实现）</a:t>
            </a:r>
          </a:p>
        </p:txBody>
      </p:sp>
    </p:spTree>
    <p:extLst>
      <p:ext uri="{BB962C8B-B14F-4D97-AF65-F5344CB8AC3E}">
        <p14:creationId xmlns:p14="http://schemas.microsoft.com/office/powerpoint/2010/main" val="432371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75779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75780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1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2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3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5784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5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6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7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8" name="TextBox 13"/>
          <p:cNvSpPr txBox="1">
            <a:spLocks noChangeArrowheads="1"/>
          </p:cNvSpPr>
          <p:nvPr/>
        </p:nvSpPr>
        <p:spPr bwMode="auto">
          <a:xfrm>
            <a:off x="78898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75789" name="TextBox 14"/>
          <p:cNvSpPr txBox="1">
            <a:spLocks noChangeArrowheads="1"/>
          </p:cNvSpPr>
          <p:nvPr/>
        </p:nvSpPr>
        <p:spPr bwMode="auto">
          <a:xfrm>
            <a:off x="3708400" y="3192463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01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77827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77828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29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0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1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7832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3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4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5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6" name="TextBox 13"/>
          <p:cNvSpPr txBox="1">
            <a:spLocks noChangeArrowheads="1"/>
          </p:cNvSpPr>
          <p:nvPr/>
        </p:nvSpPr>
        <p:spPr bwMode="auto">
          <a:xfrm>
            <a:off x="78898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77837" name="TextBox 14"/>
          <p:cNvSpPr txBox="1">
            <a:spLocks noChangeArrowheads="1"/>
          </p:cNvSpPr>
          <p:nvPr/>
        </p:nvSpPr>
        <p:spPr bwMode="auto">
          <a:xfrm>
            <a:off x="4356100" y="3219450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82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79875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79876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77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78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79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9880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81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82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83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84" name="TextBox 13"/>
          <p:cNvSpPr txBox="1">
            <a:spLocks noChangeArrowheads="1"/>
          </p:cNvSpPr>
          <p:nvPr/>
        </p:nvSpPr>
        <p:spPr bwMode="auto">
          <a:xfrm>
            <a:off x="78898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79885" name="TextBox 14"/>
          <p:cNvSpPr txBox="1">
            <a:spLocks noChangeArrowheads="1"/>
          </p:cNvSpPr>
          <p:nvPr/>
        </p:nvSpPr>
        <p:spPr bwMode="auto">
          <a:xfrm>
            <a:off x="51482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81923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81924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25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26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27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1928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29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30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31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32" name="TextBox 13"/>
          <p:cNvSpPr txBox="1">
            <a:spLocks noChangeArrowheads="1"/>
          </p:cNvSpPr>
          <p:nvPr/>
        </p:nvSpPr>
        <p:spPr bwMode="auto">
          <a:xfrm>
            <a:off x="154781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81933" name="TextBox 14"/>
          <p:cNvSpPr txBox="1">
            <a:spLocks noChangeArrowheads="1"/>
          </p:cNvSpPr>
          <p:nvPr/>
        </p:nvSpPr>
        <p:spPr bwMode="auto">
          <a:xfrm>
            <a:off x="51482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495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83971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83972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3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4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5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3976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7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8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9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80" name="TextBox 13"/>
          <p:cNvSpPr txBox="1">
            <a:spLocks noChangeArrowheads="1"/>
          </p:cNvSpPr>
          <p:nvPr/>
        </p:nvSpPr>
        <p:spPr bwMode="auto">
          <a:xfrm>
            <a:off x="219551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83981" name="TextBox 14"/>
          <p:cNvSpPr txBox="1">
            <a:spLocks noChangeArrowheads="1"/>
          </p:cNvSpPr>
          <p:nvPr/>
        </p:nvSpPr>
        <p:spPr bwMode="auto">
          <a:xfrm>
            <a:off x="51482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11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什么是内排序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383060" y="1635646"/>
            <a:ext cx="878510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在内存中进行的排序，叫内排序，简称排序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lvl="1" indent="0" eaLnBrk="1" hangingPunct="1">
              <a:spcBef>
                <a:spcPct val="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lvl="1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复杂度不可能优于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nlog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(n))</a:t>
            </a: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对外存（硬盘）上的数据进些排序，叫外排序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41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86019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86020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1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2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3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6024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5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6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7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8" name="TextBox 13"/>
          <p:cNvSpPr txBox="1">
            <a:spLocks noChangeArrowheads="1"/>
          </p:cNvSpPr>
          <p:nvPr/>
        </p:nvSpPr>
        <p:spPr bwMode="auto">
          <a:xfrm>
            <a:off x="291623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86029" name="TextBox 14"/>
          <p:cNvSpPr txBox="1">
            <a:spLocks noChangeArrowheads="1"/>
          </p:cNvSpPr>
          <p:nvPr/>
        </p:nvSpPr>
        <p:spPr bwMode="auto">
          <a:xfrm>
            <a:off x="51482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274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88067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88068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69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0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1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8072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3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4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5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6" name="TextBox 13"/>
          <p:cNvSpPr txBox="1">
            <a:spLocks noChangeArrowheads="1"/>
          </p:cNvSpPr>
          <p:nvPr/>
        </p:nvSpPr>
        <p:spPr bwMode="auto">
          <a:xfrm>
            <a:off x="291623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88077" name="TextBox 14"/>
          <p:cNvSpPr txBox="1">
            <a:spLocks noChangeArrowheads="1"/>
          </p:cNvSpPr>
          <p:nvPr/>
        </p:nvSpPr>
        <p:spPr bwMode="auto">
          <a:xfrm>
            <a:off x="57959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068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</a:p>
        </p:txBody>
      </p:sp>
      <p:sp>
        <p:nvSpPr>
          <p:cNvPr id="90115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总结：</a:t>
            </a: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由归并排序改进得到，加上计算逆序的步骤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MergeSortAndCount: </a:t>
            </a:r>
            <a:r>
              <a:rPr lang="zh-CN" altLang="en-US" sz="2000">
                <a:latin typeface="微软雅黑" panose="020B0503020204020204" pitchFamily="34" charset="-122"/>
              </a:rPr>
              <a:t>归并排序并计算逆序数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392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76250"/>
            <a:ext cx="6227762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/>
              <a:t>快速排序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7932738" y="4732338"/>
            <a:ext cx="12112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挪威奥勒松</a:t>
            </a:r>
          </a:p>
        </p:txBody>
      </p:sp>
    </p:spTree>
    <p:extLst>
      <p:ext uri="{BB962C8B-B14F-4D97-AF65-F5344CB8AC3E}">
        <p14:creationId xmlns:p14="http://schemas.microsoft.com/office/powerpoint/2010/main" val="466310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/>
              <a:t>分治的典型应用：快速排序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7950" y="1563688"/>
            <a:ext cx="837565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CN" altLang="en-US" sz="2600" dirty="0">
                <a:latin typeface="微软雅黑" panose="020B0503020204020204" pitchFamily="34" charset="-122"/>
              </a:rPr>
              <a:t>数组排序任务可以如下完成：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1</a:t>
            </a:r>
            <a:r>
              <a:rPr lang="zh-CN" altLang="en-US" sz="2600" dirty="0">
                <a:latin typeface="微软雅黑" panose="020B0503020204020204" pitchFamily="34" charset="-122"/>
              </a:rPr>
              <a:t>）设</a:t>
            </a:r>
            <a:r>
              <a:rPr lang="en-US" altLang="zh-CN" sz="2600" dirty="0">
                <a:latin typeface="微软雅黑" panose="020B0503020204020204" pitchFamily="34" charset="-122"/>
              </a:rPr>
              <a:t>k=a[0],</a:t>
            </a:r>
            <a:r>
              <a:rPr lang="zh-CN" altLang="en-US" sz="2600" dirty="0">
                <a:latin typeface="微软雅黑" panose="020B0503020204020204" pitchFamily="34" charset="-122"/>
              </a:rPr>
              <a:t> 将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挪到适当位置，使得比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小的元素都在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左边</a:t>
            </a:r>
            <a:r>
              <a:rPr lang="en-US" altLang="zh-CN" sz="2600" dirty="0">
                <a:latin typeface="微软雅黑" panose="020B0503020204020204" pitchFamily="34" charset="-122"/>
              </a:rPr>
              <a:t>,</a:t>
            </a:r>
            <a:r>
              <a:rPr lang="zh-CN" altLang="en-US" sz="2600" dirty="0">
                <a:latin typeface="微软雅黑" panose="020B0503020204020204" pitchFamily="34" charset="-122"/>
              </a:rPr>
              <a:t>比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大的元素都在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右边，和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相等的，不关心在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左右出现均可 （</a:t>
            </a:r>
            <a:r>
              <a:rPr lang="en-US" altLang="zh-CN" sz="2600" dirty="0">
                <a:latin typeface="微软雅黑" panose="020B0503020204020204" pitchFamily="34" charset="-122"/>
              </a:rPr>
              <a:t>O</a:t>
            </a:r>
            <a:r>
              <a:rPr lang="zh-CN" altLang="en-US" sz="2600" dirty="0">
                <a:latin typeface="微软雅黑" panose="020B0503020204020204" pitchFamily="34" charset="-122"/>
              </a:rPr>
              <a:t>（</a:t>
            </a:r>
            <a:r>
              <a:rPr lang="en-US" altLang="zh-CN" sz="2600" dirty="0">
                <a:latin typeface="微软雅黑" panose="020B0503020204020204" pitchFamily="34" charset="-122"/>
              </a:rPr>
              <a:t>n)</a:t>
            </a:r>
            <a:r>
              <a:rPr lang="zh-CN" altLang="en-US" sz="2600" dirty="0">
                <a:latin typeface="微软雅黑" panose="020B0503020204020204" pitchFamily="34" charset="-122"/>
              </a:rPr>
              <a:t>时间完成）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2)  </a:t>
            </a:r>
            <a:r>
              <a:rPr lang="zh-CN" altLang="en-US" sz="2600" dirty="0">
                <a:latin typeface="微软雅黑" panose="020B0503020204020204" pitchFamily="34" charset="-122"/>
              </a:rPr>
              <a:t>把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左边的部分快速排序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3)	</a:t>
            </a:r>
            <a:r>
              <a:rPr lang="zh-CN" altLang="en-US" sz="2600" dirty="0">
                <a:latin typeface="微软雅黑" panose="020B0503020204020204" pitchFamily="34" charset="-122"/>
              </a:rPr>
              <a:t>把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右边的部分快速排序</a:t>
            </a:r>
            <a:endParaRPr lang="en-US" altLang="zh-CN" sz="2400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298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7891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2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3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4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5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6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7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8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7899" name="TextBox 13"/>
          <p:cNvSpPr txBox="1">
            <a:spLocks noChangeArrowheads="1"/>
          </p:cNvSpPr>
          <p:nvPr/>
        </p:nvSpPr>
        <p:spPr bwMode="auto">
          <a:xfrm>
            <a:off x="900113" y="1655763"/>
            <a:ext cx="358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37900" name="TextBox 14"/>
          <p:cNvSpPr txBox="1">
            <a:spLocks noChangeArrowheads="1"/>
          </p:cNvSpPr>
          <p:nvPr/>
        </p:nvSpPr>
        <p:spPr bwMode="auto">
          <a:xfrm>
            <a:off x="5867400" y="16017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66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0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2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3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4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5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6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9947" name="TextBox 13"/>
          <p:cNvSpPr txBox="1">
            <a:spLocks noChangeArrowheads="1"/>
          </p:cNvSpPr>
          <p:nvPr/>
        </p:nvSpPr>
        <p:spPr bwMode="auto">
          <a:xfrm>
            <a:off x="900113" y="1655763"/>
            <a:ext cx="358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39948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974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70CEB"/>
                </a:solidFill>
                <a:latin typeface="Arial" panose="020B0604020202020204" pitchFamily="34" charset="0"/>
              </a:rPr>
              <a:t>2</a:t>
            </a:r>
            <a:endParaRPr lang="zh-CN" altLang="en-US" sz="2800">
              <a:solidFill>
                <a:srgbClr val="070CEB"/>
              </a:solidFill>
              <a:latin typeface="Arial" panose="020B0604020202020204" pitchFamily="34" charset="0"/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89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90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91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993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94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995" name="TextBox 13"/>
          <p:cNvSpPr txBox="1">
            <a:spLocks noChangeArrowheads="1"/>
          </p:cNvSpPr>
          <p:nvPr/>
        </p:nvSpPr>
        <p:spPr bwMode="auto">
          <a:xfrm>
            <a:off x="900113" y="1655763"/>
            <a:ext cx="358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41996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504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6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7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8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9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40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041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42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4043" name="TextBox 13"/>
          <p:cNvSpPr txBox="1">
            <a:spLocks noChangeArrowheads="1"/>
          </p:cNvSpPr>
          <p:nvPr/>
        </p:nvSpPr>
        <p:spPr bwMode="auto">
          <a:xfrm>
            <a:off x="1619250" y="1635125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44044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927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3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4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5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6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7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8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6089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90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6091" name="TextBox 13"/>
          <p:cNvSpPr txBox="1">
            <a:spLocks noChangeArrowheads="1"/>
          </p:cNvSpPr>
          <p:nvPr/>
        </p:nvSpPr>
        <p:spPr bwMode="auto">
          <a:xfrm>
            <a:off x="2339975" y="1635125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46092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0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如何评价排序算法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17215"/>
            <a:ext cx="87851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时间复杂度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平均复杂度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最坏情况复杂度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最好情况复杂度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空间复杂度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需要多少额外辅助空间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是否稳定：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同样大小的元素，排序前和排序后是否先后次序不变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574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2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3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4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5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6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37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8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8139" name="TextBox 13"/>
          <p:cNvSpPr txBox="1">
            <a:spLocks noChangeArrowheads="1"/>
          </p:cNvSpPr>
          <p:nvPr/>
        </p:nvSpPr>
        <p:spPr bwMode="auto">
          <a:xfrm>
            <a:off x="3059113" y="1635125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48140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89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0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1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182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3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4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70CEB"/>
                </a:solidFill>
                <a:latin typeface="Arial" panose="020B0604020202020204" pitchFamily="34" charset="0"/>
              </a:rPr>
              <a:t>8</a:t>
            </a:r>
            <a:endParaRPr lang="zh-CN" altLang="en-US" sz="2800">
              <a:solidFill>
                <a:srgbClr val="070CEB"/>
              </a:solidFill>
              <a:latin typeface="Arial" panose="020B0604020202020204" pitchFamily="34" charset="0"/>
            </a:endParaRPr>
          </a:p>
        </p:txBody>
      </p:sp>
      <p:sp>
        <p:nvSpPr>
          <p:cNvPr id="50185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6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0187" name="TextBox 13"/>
          <p:cNvSpPr txBox="1">
            <a:spLocks noChangeArrowheads="1"/>
          </p:cNvSpPr>
          <p:nvPr/>
        </p:nvSpPr>
        <p:spPr bwMode="auto">
          <a:xfrm>
            <a:off x="3059113" y="1635125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50188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42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27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28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2230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31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32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33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34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2235" name="TextBox 13"/>
          <p:cNvSpPr txBox="1">
            <a:spLocks noChangeArrowheads="1"/>
          </p:cNvSpPr>
          <p:nvPr/>
        </p:nvSpPr>
        <p:spPr bwMode="auto">
          <a:xfrm>
            <a:off x="3059113" y="1635125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52236" name="TextBox 14"/>
          <p:cNvSpPr txBox="1">
            <a:spLocks noChangeArrowheads="1"/>
          </p:cNvSpPr>
          <p:nvPr/>
        </p:nvSpPr>
        <p:spPr bwMode="auto">
          <a:xfrm>
            <a:off x="4427538" y="1635125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76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76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77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4278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79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80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70CEB"/>
                </a:solidFill>
                <a:latin typeface="Arial" panose="020B0604020202020204" pitchFamily="34" charset="0"/>
              </a:rPr>
              <a:t>8</a:t>
            </a:r>
            <a:endParaRPr lang="zh-CN" altLang="en-US" sz="2800">
              <a:solidFill>
                <a:srgbClr val="070CEB"/>
              </a:solidFill>
              <a:latin typeface="Arial" panose="020B0604020202020204" pitchFamily="34" charset="0"/>
            </a:endParaRPr>
          </a:p>
        </p:txBody>
      </p:sp>
      <p:sp>
        <p:nvSpPr>
          <p:cNvPr id="54281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82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4283" name="TextBox 13"/>
          <p:cNvSpPr txBox="1">
            <a:spLocks noChangeArrowheads="1"/>
          </p:cNvSpPr>
          <p:nvPr/>
        </p:nvSpPr>
        <p:spPr bwMode="auto">
          <a:xfrm>
            <a:off x="2987675" y="1635125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54284" name="TextBox 14"/>
          <p:cNvSpPr txBox="1">
            <a:spLocks noChangeArrowheads="1"/>
          </p:cNvSpPr>
          <p:nvPr/>
        </p:nvSpPr>
        <p:spPr bwMode="auto">
          <a:xfrm>
            <a:off x="3203575" y="1635125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149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内容占位符 2"/>
          <p:cNvSpPr>
            <a:spLocks noGrp="1"/>
          </p:cNvSpPr>
          <p:nvPr>
            <p:ph idx="1"/>
          </p:nvPr>
        </p:nvSpPr>
        <p:spPr>
          <a:xfrm>
            <a:off x="107950" y="627063"/>
            <a:ext cx="837565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quickSort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a,s,e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a[s:e+1]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s &gt;= e: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s,e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while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j: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j and 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&lt;= a[j]: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 -= 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],a[j] = a[j],a[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j and 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&lt;= a[j]: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a[j] = a[j], 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处理完后，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k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quickSort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(a,s,i-1)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quickSort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i+1,e)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323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分治的典型应用：快速排序</a:t>
            </a:r>
          </a:p>
        </p:txBody>
      </p:sp>
    </p:spTree>
    <p:extLst>
      <p:ext uri="{BB962C8B-B14F-4D97-AF65-F5344CB8AC3E}">
        <p14:creationId xmlns:p14="http://schemas.microsoft.com/office/powerpoint/2010/main" val="1905256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快速排序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最坏情况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已经基本有序或倒序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平均情况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最好情况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不稳定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 indent="0" defTabSz="4320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两次递归的普通写法：最坏情况需要递归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层，需要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层栈空间，复杂度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。最好情况和平均情况递归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log(n)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层，复杂度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O(log(n))</a:t>
            </a:r>
          </a:p>
        </p:txBody>
      </p:sp>
    </p:spTree>
    <p:extLst>
      <p:ext uri="{BB962C8B-B14F-4D97-AF65-F5344CB8AC3E}">
        <p14:creationId xmlns:p14="http://schemas.microsoft.com/office/powerpoint/2010/main" val="3161053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快速排序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时间优化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如何避免最坏情况的发生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办法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1)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排序前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O(n)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随机打乱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办法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2)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若待排序段为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s,e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，则选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a[s],a[e],a[(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s+e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)/2]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三者中的中位数作为分隔基准元素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599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快速排序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额外</a:t>
            </a:r>
            <a:r>
              <a:rPr lang="zh-CN" altLang="en-US" sz="180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空间的尾递归优化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采用一次递归的尾递归优化写法，只递归排序短的那一半，可以做到最坏情况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O(log(n))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，最好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2192033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快速排序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额外空间的优化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tailRecursiveQuickSort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a,s,e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while s &lt; e: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i,j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s,e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while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!= j: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分两半的操作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while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&lt; j and 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 &lt;= a[j]: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	j -= 1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],a[j] = a[j],a[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while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&lt; j and 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 &lt;= a[j]: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+= 1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], a[j] = a[j], 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if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-s &lt; e - i: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每次选短的那一半进行递归快排，递归层数就不会超过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log(n)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tailRecursiveQuickSort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(a,s,i-1)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s =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+ 1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else: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tailRecursiveQuickSort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(a,i+1,e)</a:t>
            </a: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e =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- 1</a:t>
            </a: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8096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线性递归和迭代</a:t>
            </a:r>
          </a:p>
        </p:txBody>
      </p:sp>
      <p:sp>
        <p:nvSpPr>
          <p:cNvPr id="1024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346081-1EFD-4521-814B-12429C466CE6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244" name="矩形 3"/>
          <p:cNvSpPr>
            <a:spLocks noChangeArrowheads="1"/>
          </p:cNvSpPr>
          <p:nvPr/>
        </p:nvSpPr>
        <p:spPr bwMode="auto">
          <a:xfrm>
            <a:off x="214313" y="1571625"/>
            <a:ext cx="4714875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pt-BR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factorial(n):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pt-BR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n == 0: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pt-BR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 1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pt-BR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n * factorial(n-1)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45" name="矩形 4"/>
          <p:cNvSpPr>
            <a:spLocks noChangeArrowheads="1"/>
          </p:cNvSpPr>
          <p:nvPr/>
        </p:nvSpPr>
        <p:spPr bwMode="auto">
          <a:xfrm>
            <a:off x="214313" y="857250"/>
            <a:ext cx="3000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求</a:t>
            </a:r>
            <a:r>
              <a:rPr lang="en-US" altLang="zh-CN" sz="1800" dirty="0">
                <a:solidFill>
                  <a:srgbClr val="7030A0"/>
                </a:solidFill>
                <a:latin typeface="Arial" panose="020B0604020202020204" pitchFamily="34" charset="0"/>
              </a:rPr>
              <a:t>n!</a:t>
            </a: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的第一种递归算法：</a:t>
            </a: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  <a:latin typeface="Arial" panose="020B0604020202020204" pitchFamily="34" charset="0"/>
              </a:rPr>
              <a:t>    n! = n * (n-1)!</a:t>
            </a:r>
          </a:p>
        </p:txBody>
      </p:sp>
      <p:pic>
        <p:nvPicPr>
          <p:cNvPr id="10246" name="Picture 2" descr="http://mitpress.mit.edu/sicp/full-text/book/ch1-Z-G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143000"/>
            <a:ext cx="42862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8"/>
          <p:cNvSpPr txBox="1">
            <a:spLocks noChangeArrowheads="1"/>
          </p:cNvSpPr>
          <p:nvPr/>
        </p:nvSpPr>
        <p:spPr bwMode="auto">
          <a:xfrm>
            <a:off x="4643438" y="571500"/>
            <a:ext cx="2714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(factorial 6) </a:t>
            </a:r>
            <a:r>
              <a:rPr lang="zh-CN" altLang="en-US" sz="1800">
                <a:latin typeface="Arial" panose="020B0604020202020204" pitchFamily="34" charset="0"/>
              </a:rPr>
              <a:t>计算过程：</a:t>
            </a:r>
          </a:p>
        </p:txBody>
      </p:sp>
      <p:sp>
        <p:nvSpPr>
          <p:cNvPr id="10248" name="矩形 9"/>
          <p:cNvSpPr>
            <a:spLocks noChangeArrowheads="1"/>
          </p:cNvSpPr>
          <p:nvPr/>
        </p:nvSpPr>
        <p:spPr bwMode="auto">
          <a:xfrm>
            <a:off x="214313" y="3071813"/>
            <a:ext cx="3000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>
                <a:solidFill>
                  <a:srgbClr val="7030A0"/>
                </a:solidFill>
                <a:latin typeface="Arial" panose="020B0604020202020204" pitchFamily="34" charset="0"/>
              </a:rPr>
              <a:t>线性递归，时间和空间复杂度都为线性</a:t>
            </a:r>
            <a:endParaRPr lang="en-US" altLang="zh-CN" sz="180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4643438" y="4357688"/>
            <a:ext cx="4143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Arial" charset="0"/>
                <a:ea typeface="微软雅黑" panose="020B0503020204020204" pitchFamily="34" charset="-122"/>
              </a:rPr>
              <a:t>需要在栈中存 </a:t>
            </a:r>
            <a:r>
              <a:rPr lang="en-US" altLang="zh-CN" sz="2000" dirty="0">
                <a:latin typeface="Arial" charset="0"/>
                <a:ea typeface="微软雅黑" panose="020B0503020204020204" pitchFamily="34" charset="-122"/>
              </a:rPr>
              <a:t>6 5 4 3 2 1</a:t>
            </a:r>
            <a:endParaRPr lang="en-US" altLang="zh-CN" sz="2000" dirty="0"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14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各种排序方法总结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Picture 2" descr="https://images2015.cnblogs.com/blog/975503/201702/975503-20170214211234550-11098333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5018"/>
            <a:ext cx="8280920" cy="38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02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线性递归和迭代</a:t>
            </a:r>
          </a:p>
        </p:txBody>
      </p:sp>
      <p:sp>
        <p:nvSpPr>
          <p:cNvPr id="12291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F6BD5C-26B3-4736-971E-32BE42E01D43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142875" y="1857375"/>
            <a:ext cx="5572125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32000" eaLnBrk="1" hangingPunct="1">
              <a:defRPr/>
            </a:pPr>
            <a:r>
              <a:rPr lang="en-US" altLang="zh-CN" sz="1700" b="1" dirty="0" err="1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def</a:t>
            </a: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 factorial(n):</a:t>
            </a:r>
          </a:p>
          <a:p>
            <a:pPr defTabSz="432000" eaLnBrk="1" hangingPunct="1">
              <a:defRPr/>
            </a:pP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	</a:t>
            </a:r>
            <a:r>
              <a:rPr lang="en-US" altLang="zh-CN" sz="1700" b="1" dirty="0" err="1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def</a:t>
            </a: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 </a:t>
            </a:r>
            <a:r>
              <a:rPr lang="en-US" altLang="zh-CN" sz="1700" b="1" dirty="0" err="1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fact_iter</a:t>
            </a: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(</a:t>
            </a:r>
            <a:r>
              <a:rPr lang="en-US" altLang="zh-CN" sz="1700" b="1" dirty="0" err="1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product,counter</a:t>
            </a: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):</a:t>
            </a:r>
          </a:p>
          <a:p>
            <a:pPr defTabSz="432000" eaLnBrk="1" hangingPunct="1">
              <a:defRPr/>
            </a:pP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		if counter &gt; n:</a:t>
            </a:r>
          </a:p>
          <a:p>
            <a:pPr defTabSz="432000" eaLnBrk="1" hangingPunct="1">
              <a:defRPr/>
            </a:pP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			return product</a:t>
            </a:r>
          </a:p>
          <a:p>
            <a:pPr defTabSz="432000" eaLnBrk="1" hangingPunct="1">
              <a:defRPr/>
            </a:pP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		return </a:t>
            </a:r>
            <a:r>
              <a:rPr lang="en-US" altLang="zh-CN" sz="1700" b="1" dirty="0" err="1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fact_iter</a:t>
            </a: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(product * </a:t>
            </a:r>
          </a:p>
          <a:p>
            <a:pPr defTabSz="432000" eaLnBrk="1" hangingPunct="1">
              <a:defRPr/>
            </a:pP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            </a:t>
            </a:r>
            <a:r>
              <a:rPr lang="en-US" altLang="zh-CN" sz="1700" b="1" dirty="0" err="1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counter,counter</a:t>
            </a: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 + 1)</a:t>
            </a:r>
          </a:p>
          <a:p>
            <a:pPr defTabSz="432000" eaLnBrk="1" hangingPunct="1">
              <a:defRPr/>
            </a:pP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	return </a:t>
            </a:r>
            <a:r>
              <a:rPr lang="en-US" altLang="zh-CN" sz="1700" b="1" dirty="0" err="1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fact_iter</a:t>
            </a: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(1,1)</a:t>
            </a:r>
          </a:p>
          <a:p>
            <a:pPr defTabSz="432000" eaLnBrk="1" hangingPunct="1">
              <a:defRPr/>
            </a:pPr>
            <a:r>
              <a:rPr lang="en-US" altLang="zh-CN" sz="1700" b="1" dirty="0">
                <a:latin typeface="Courier New" pitchFamily="49" charset="0"/>
                <a:ea typeface="微软雅黑" panose="020B0503020204020204" pitchFamily="34" charset="-122"/>
                <a:cs typeface="Courier New" pitchFamily="49" charset="0"/>
              </a:rPr>
              <a:t>print(factorial(6))</a:t>
            </a:r>
          </a:p>
        </p:txBody>
      </p:sp>
      <p:sp>
        <p:nvSpPr>
          <p:cNvPr id="12293" name="矩形 4"/>
          <p:cNvSpPr>
            <a:spLocks noChangeArrowheads="1"/>
          </p:cNvSpPr>
          <p:nvPr/>
        </p:nvSpPr>
        <p:spPr bwMode="auto">
          <a:xfrm>
            <a:off x="142875" y="785813"/>
            <a:ext cx="50720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7030A0"/>
                </a:solidFill>
                <a:latin typeface="Arial" panose="020B0604020202020204" pitchFamily="34" charset="0"/>
              </a:rPr>
              <a:t>求</a:t>
            </a: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n!</a:t>
            </a:r>
            <a:r>
              <a:rPr lang="zh-CN" altLang="en-US" sz="1600">
                <a:solidFill>
                  <a:srgbClr val="7030A0"/>
                </a:solidFill>
                <a:latin typeface="Arial" panose="020B0604020202020204" pitchFamily="34" charset="0"/>
              </a:rPr>
              <a:t>的第二种算法，反复做：</a:t>
            </a:r>
            <a:endParaRPr lang="en-US" altLang="zh-CN" sz="160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	product  =  counter · product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	counter  =  counter + 1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7030A0"/>
                </a:solidFill>
                <a:latin typeface="Arial" panose="020B0604020202020204" pitchFamily="34" charset="0"/>
              </a:rPr>
              <a:t>从</a:t>
            </a: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counter=1 </a:t>
            </a:r>
            <a:r>
              <a:rPr lang="zh-CN" altLang="en-US" sz="1600">
                <a:solidFill>
                  <a:srgbClr val="7030A0"/>
                </a:solidFill>
                <a:latin typeface="Arial" panose="020B0604020202020204" pitchFamily="34" charset="0"/>
              </a:rPr>
              <a:t>做到</a:t>
            </a: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counter = n</a:t>
            </a:r>
          </a:p>
        </p:txBody>
      </p:sp>
      <p:sp>
        <p:nvSpPr>
          <p:cNvPr id="12294" name="TextBox 8"/>
          <p:cNvSpPr txBox="1">
            <a:spLocks noChangeArrowheads="1"/>
          </p:cNvSpPr>
          <p:nvPr/>
        </p:nvSpPr>
        <p:spPr bwMode="auto">
          <a:xfrm>
            <a:off x="5500688" y="571500"/>
            <a:ext cx="2714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(factorial 6) </a:t>
            </a:r>
            <a:r>
              <a:rPr lang="zh-CN" altLang="en-US" sz="1800">
                <a:latin typeface="Arial" panose="020B0604020202020204" pitchFamily="34" charset="0"/>
              </a:rPr>
              <a:t>计算过程：</a:t>
            </a: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491597" y="4277317"/>
            <a:ext cx="35449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Arial" charset="0"/>
                <a:ea typeface="微软雅黑" panose="020B0503020204020204" pitchFamily="34" charset="-122"/>
              </a:rPr>
              <a:t> 只需要在栈中存三个参数</a:t>
            </a:r>
            <a:r>
              <a:rPr lang="en-US" altLang="zh-CN" sz="2000" dirty="0">
                <a:latin typeface="Arial" charset="0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Arial" charset="0"/>
                <a:ea typeface="微软雅黑" panose="020B0503020204020204" pitchFamily="34" charset="-122"/>
              </a:rPr>
              <a:t>后面的可以覆盖前面的</a:t>
            </a:r>
            <a:r>
              <a:rPr lang="en-US" altLang="zh-CN" sz="2000" dirty="0">
                <a:latin typeface="Arial" charset="0"/>
                <a:ea typeface="微软雅黑" panose="020B0503020204020204" pitchFamily="34" charset="-122"/>
              </a:rPr>
              <a:t>)</a:t>
            </a:r>
            <a:endParaRPr lang="en-US" altLang="zh-CN" sz="2000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12296" name="Picture 2" descr="http://mitpress.mit.edu/sicp/full-text/book/ch1-Z-G-1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1208088"/>
            <a:ext cx="3071812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矩形 11"/>
          <p:cNvSpPr>
            <a:spLocks noChangeArrowheads="1"/>
          </p:cNvSpPr>
          <p:nvPr/>
        </p:nvSpPr>
        <p:spPr bwMode="auto">
          <a:xfrm>
            <a:off x="142875" y="4500563"/>
            <a:ext cx="514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迭代，时间复杂度线性，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</a:rPr>
              <a:t>空间复杂度常数</a:t>
            </a:r>
            <a:endParaRPr lang="en-US" altLang="zh-CN" sz="1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42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尾递归优化</a:t>
            </a:r>
          </a:p>
        </p:txBody>
      </p:sp>
      <p:sp>
        <p:nvSpPr>
          <p:cNvPr id="14339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A536E2-E9D3-4247-A6EB-469B1F54961B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142875" y="1168922"/>
            <a:ext cx="864393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Arial" charset="0"/>
                <a:ea typeface="微软雅黑" panose="020B0503020204020204" pitchFamily="34" charset="-122"/>
              </a:rPr>
              <a:t>       如果一个函数中</a:t>
            </a:r>
            <a:r>
              <a:rPr lang="zh-CN" altLang="en-US" sz="2000" dirty="0">
                <a:solidFill>
                  <a:srgbClr val="FF0000"/>
                </a:solidFill>
                <a:latin typeface="Arial" charset="0"/>
                <a:ea typeface="微软雅黑" panose="020B0503020204020204" pitchFamily="34" charset="-122"/>
              </a:rPr>
              <a:t>某个</a:t>
            </a:r>
            <a:r>
              <a:rPr lang="zh-CN" altLang="en-US" sz="2000" dirty="0">
                <a:latin typeface="Arial" charset="0"/>
                <a:ea typeface="微软雅黑" panose="020B0503020204020204" pitchFamily="34" charset="-122"/>
              </a:rPr>
              <a:t>递归调用出现在函数的返回语句，且递归调用的返回值不属于</a:t>
            </a:r>
            <a:r>
              <a:rPr lang="zh-CN" altLang="en-US" sz="2000" dirty="0">
                <a:solidFill>
                  <a:srgbClr val="FF0000"/>
                </a:solidFill>
                <a:latin typeface="Arial" charset="0"/>
                <a:ea typeface="微软雅黑" panose="020B0503020204020204" pitchFamily="34" charset="-122"/>
              </a:rPr>
              <a:t>包含局部变量的</a:t>
            </a:r>
            <a:r>
              <a:rPr lang="zh-CN" altLang="en-US" sz="2000" dirty="0">
                <a:latin typeface="Arial" charset="0"/>
                <a:ea typeface="微软雅黑" panose="020B0503020204020204" pitchFamily="34" charset="-122"/>
              </a:rPr>
              <a:t>表达式的一部分时，这个递归调用就是尾递归。</a:t>
            </a:r>
            <a:endParaRPr lang="en-US" altLang="zh-CN" sz="2000" dirty="0">
              <a:latin typeface="Arial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2000" dirty="0">
              <a:latin typeface="Arial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2000" dirty="0">
                <a:latin typeface="Arial" charset="0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latin typeface="Arial" charset="0"/>
                <a:ea typeface="微软雅黑" panose="020B0503020204020204" pitchFamily="34" charset="-122"/>
              </a:rPr>
              <a:t>进行尾递归调用时，因为栈中存放的内容已经不再有用，所以可以不必让栈加深，只在原位置进行下一层函数调用即可。</a:t>
            </a:r>
            <a:endParaRPr lang="en-US" altLang="zh-CN" sz="2000" dirty="0">
              <a:latin typeface="Arial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2000" dirty="0"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051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尾递归</a:t>
            </a:r>
          </a:p>
        </p:txBody>
      </p:sp>
      <p:sp>
        <p:nvSpPr>
          <p:cNvPr id="16387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74FFA0-A73A-4EE8-9C1E-958AFD6FA4D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6388" name="矩形 4"/>
          <p:cNvSpPr>
            <a:spLocks noChangeArrowheads="1"/>
          </p:cNvSpPr>
          <p:nvPr/>
        </p:nvSpPr>
        <p:spPr bwMode="auto">
          <a:xfrm>
            <a:off x="142875" y="785813"/>
            <a:ext cx="507206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factorial(n):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n == 0: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n * factorial(n-1)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7030A0"/>
                </a:solidFill>
                <a:latin typeface="Arial" panose="020B0604020202020204" pitchFamily="34" charset="0"/>
              </a:rPr>
              <a:t>不是尾递归，因为栈中要存 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</a:rPr>
              <a:t>n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58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尾递归</a:t>
            </a:r>
          </a:p>
        </p:txBody>
      </p:sp>
      <p:sp>
        <p:nvSpPr>
          <p:cNvPr id="1843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DB0570-38FB-49F6-BE58-62CFA3D303EB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8436" name="矩形 11"/>
          <p:cNvSpPr>
            <a:spLocks noChangeArrowheads="1"/>
          </p:cNvSpPr>
          <p:nvPr/>
        </p:nvSpPr>
        <p:spPr bwMode="auto">
          <a:xfrm>
            <a:off x="250825" y="771525"/>
            <a:ext cx="83581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一些编译器或解释器会进行尾递归优化，以节约空间甚至降低空间复杂度。如何做实验判断编译器或解释器有无尾递归优化？</a:t>
            </a: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628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尾递归</a:t>
            </a:r>
          </a:p>
        </p:txBody>
      </p:sp>
      <p:sp>
        <p:nvSpPr>
          <p:cNvPr id="2048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B82DC3-1360-4A34-9897-52416C672A0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0484" name="矩形 11"/>
          <p:cNvSpPr>
            <a:spLocks noChangeArrowheads="1"/>
          </p:cNvSpPr>
          <p:nvPr/>
        </p:nvSpPr>
        <p:spPr bwMode="auto">
          <a:xfrm>
            <a:off x="250824" y="771524"/>
            <a:ext cx="8641655" cy="407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一些编译器或解释器会进行尾递归优化，以节约空间甚至降低空间复杂度。如何做实验判断编译器或解释器有无尾递归优化？</a:t>
            </a: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f(n):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f(n)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f(2)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看死循环还是爆栈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RecursionError</a:t>
            </a:r>
            <a:r>
              <a:rPr lang="en-US" altLang="zh-CN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maximum recursion depth exceeded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说明没优化</a:t>
            </a:r>
            <a:endParaRPr lang="en-US" altLang="zh-CN" sz="17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21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228600" y="781050"/>
            <a:ext cx="86106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古代有一个梵塔，塔内有三个座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A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、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B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、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C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，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A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座上有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64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个盘子，盘子大小不等，大的在下，小的在上（如图）。有一个和尚想把这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64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个盘子从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A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座移到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C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座，但每次只能允许移动一个盘子，并且在移动过程中，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3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个座上的盘子始终保持大盘在下，小盘在上。在移动过程中可以利用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B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座，要求输出移动的步骤</a:t>
            </a:r>
            <a:r>
              <a:rPr lang="zh-CN" altLang="en-US" sz="2600">
                <a:latin typeface="Calibri" panose="020F0502020204030204" pitchFamily="34" charset="0"/>
                <a:ea typeface="Arial Unicode MS" pitchFamily="34" charset="-122"/>
              </a:rPr>
              <a:t>。</a:t>
            </a:r>
            <a:endParaRPr lang="zh-CN" altLang="en-US" sz="260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505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28900"/>
            <a:ext cx="7458075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r>
              <a:rPr lang="zh-CN" altLang="en-US" sz="2800"/>
              <a:t>汉诺塔问题</a:t>
            </a:r>
            <a:r>
              <a:rPr lang="en-US" altLang="zh-CN" sz="2800"/>
              <a:t>(Hanoi)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79913247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ChangeArrowheads="1"/>
          </p:cNvSpPr>
          <p:nvPr/>
        </p:nvSpPr>
        <p:spPr bwMode="auto">
          <a:xfrm>
            <a:off x="250825" y="795338"/>
            <a:ext cx="8839200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def Hanoi(n, src,mid,dest):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将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src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座上的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个盘子，以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mid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座为中转，移动到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dest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座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if( n == 1) :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只需移动一个盘子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    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直接将盘子从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src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dest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即可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print(src +  "-&gt;" + dest)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return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递归终止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Hanoi(n-1,src,dest,mid) 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先将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n-1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个盘子从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src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mid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print(src + "-&gt;" + dest)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再将一个盘子从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src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dest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Hanoi(n-1,mid,src,dest) 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最后将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n-1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个盘子从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mid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dest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int(input())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Hanoi(n, 'A', 'B', 'C');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en-US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个盘子的汉诺搬家，需要移动盘子</a:t>
            </a:r>
            <a:r>
              <a:rPr lang="en-US" altLang="zh-CN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  <a:r>
              <a:rPr lang="en-US" altLang="zh-CN" sz="1800" b="1" baseline="30000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en-US" altLang="zh-CN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-1</a:t>
            </a:r>
            <a:r>
              <a:rPr lang="zh-CN" altLang="en-US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次       </a:t>
            </a:r>
            <a:r>
              <a:rPr lang="en-US" altLang="zh-CN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T(n) = 2 * T(n-1) + 1</a:t>
            </a:r>
            <a:endParaRPr lang="en-US" altLang="zh-CN" sz="1800" b="1" baseline="30000">
              <a:solidFill>
                <a:srgbClr val="FF000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47107" name="标题 1"/>
          <p:cNvSpPr>
            <a:spLocks noGrp="1"/>
          </p:cNvSpPr>
          <p:nvPr>
            <p:ph type="title"/>
          </p:nvPr>
        </p:nvSpPr>
        <p:spPr>
          <a:xfrm>
            <a:off x="112713" y="0"/>
            <a:ext cx="8358187" cy="795338"/>
          </a:xfrm>
        </p:spPr>
        <p:txBody>
          <a:bodyPr/>
          <a:lstStyle/>
          <a:p>
            <a:r>
              <a:rPr lang="zh-CN" altLang="en-US" sz="2800"/>
              <a:t>汉诺塔问题</a:t>
            </a:r>
            <a:r>
              <a:rPr lang="en-US" altLang="zh-CN" sz="2800"/>
              <a:t>(Hanoi)</a:t>
            </a:r>
            <a:endParaRPr lang="zh-CN" altLang="en-US" sz="2800"/>
          </a:p>
        </p:txBody>
      </p:sp>
      <p:sp>
        <p:nvSpPr>
          <p:cNvPr id="2" name="矩形 1"/>
          <p:cNvSpPr/>
          <p:nvPr/>
        </p:nvSpPr>
        <p:spPr>
          <a:xfrm>
            <a:off x="8088313" y="450850"/>
            <a:ext cx="860425" cy="2862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en-US" altLang="zh-CN" dirty="0"/>
              <a:t>n = 3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A-&gt;C</a:t>
            </a:r>
          </a:p>
          <a:p>
            <a:pPr>
              <a:defRPr/>
            </a:pPr>
            <a:r>
              <a:rPr lang="zh-CN" altLang="en-US" dirty="0"/>
              <a:t>A-&gt;B</a:t>
            </a:r>
          </a:p>
          <a:p>
            <a:pPr>
              <a:defRPr/>
            </a:pPr>
            <a:r>
              <a:rPr lang="zh-CN" altLang="en-US" dirty="0"/>
              <a:t>C-&gt;B</a:t>
            </a:r>
          </a:p>
          <a:p>
            <a:pPr>
              <a:defRPr/>
            </a:pPr>
            <a:r>
              <a:rPr lang="zh-CN" altLang="en-US" dirty="0"/>
              <a:t>A-&gt;C</a:t>
            </a:r>
          </a:p>
          <a:p>
            <a:pPr>
              <a:defRPr/>
            </a:pPr>
            <a:r>
              <a:rPr lang="zh-CN" altLang="en-US" dirty="0"/>
              <a:t>B-&gt;A</a:t>
            </a:r>
          </a:p>
          <a:p>
            <a:pPr>
              <a:defRPr/>
            </a:pPr>
            <a:r>
              <a:rPr lang="zh-CN" altLang="en-US" dirty="0"/>
              <a:t>B-&gt;C</a:t>
            </a:r>
          </a:p>
          <a:p>
            <a:pPr>
              <a:defRPr/>
            </a:pPr>
            <a:r>
              <a:rPr lang="zh-CN" altLang="en-US" dirty="0"/>
              <a:t>A-&gt;C</a:t>
            </a:r>
          </a:p>
        </p:txBody>
      </p:sp>
    </p:spTree>
    <p:extLst>
      <p:ext uri="{BB962C8B-B14F-4D97-AF65-F5344CB8AC3E}">
        <p14:creationId xmlns:p14="http://schemas.microsoft.com/office/powerpoint/2010/main" val="3552929361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汉诺塔的尾递归优化</a:t>
            </a:r>
          </a:p>
        </p:txBody>
      </p:sp>
      <p:sp>
        <p:nvSpPr>
          <p:cNvPr id="2048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B82DC3-1360-4A34-9897-52416C672A0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0484" name="矩形 11"/>
          <p:cNvSpPr>
            <a:spLocks noChangeArrowheads="1"/>
          </p:cNvSpPr>
          <p:nvPr/>
        </p:nvSpPr>
        <p:spPr bwMode="auto">
          <a:xfrm>
            <a:off x="250824" y="771524"/>
            <a:ext cx="8641655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tailRecursiveHanoi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n,a,b,c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#n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个盘子从</a:t>
            </a: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移动到</a:t>
            </a: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c,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中转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zh-CN" alt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n &gt; 0: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tailRecursiveHanoi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(n-1,a,c,b)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print(a,"-&gt;",c)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n -= 1</a:t>
            </a: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b,a,c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817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堆排序</a:t>
            </a:r>
            <a:br>
              <a:rPr lang="en-US" altLang="zh-CN" sz="2200" dirty="0"/>
            </a:b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028384" y="4633314"/>
            <a:ext cx="1993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普罗旺斯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06" y="444945"/>
            <a:ext cx="6289389" cy="41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98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堆的应用：堆排序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69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529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将待排序列表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变成一个堆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(O(n))</a:t>
            </a:r>
          </a:p>
          <a:p>
            <a:pPr marL="457200" indent="-457200">
              <a:buAutoNum type="arabicParenR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a[n-1]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交换，然后对新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做下移，维持前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个元素依然是堆。此时优先级最高的元素就是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a[n-1]</a:t>
            </a:r>
          </a:p>
          <a:p>
            <a:pPr marL="457200" indent="-457200">
              <a:buFontTx/>
              <a:buAutoNum type="arabicParenR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a[n-2]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交换，然后对新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做下移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维持前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个元素依然是堆。此时优先级次高的元素就是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a[n-2]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直到堆的长度变为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，列表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就按照优先级从低到高排好序了。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整个过程相当不断删除堆顶元素放到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的后部。堆顶元素依次是优先级最高的、次高的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一共要做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次下移，每次下移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，因此总复杂度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(n))</a:t>
            </a:r>
          </a:p>
        </p:txBody>
      </p:sp>
    </p:spTree>
    <p:extLst>
      <p:ext uri="{BB962C8B-B14F-4D97-AF65-F5344CB8AC3E}">
        <p14:creationId xmlns:p14="http://schemas.microsoft.com/office/powerpoint/2010/main" val="214255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的排序函数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en-US" altLang="zh-CN" sz="1800" dirty="0" err="1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Timsort</a:t>
            </a: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，蒂姆排序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一种混合了归并排序和插入排序的算法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最坏时间复杂度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最好时间复杂度接近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额外空间：最坏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，但通常较少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是目前为止最快的排序算法</a:t>
            </a:r>
            <a:endParaRPr lang="en-US" altLang="zh-CN" sz="14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29903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堆排序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70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如果用递归实现，需要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额外栈空间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递归要进行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如果不用递归实现，需要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额外空间。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690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用</a:t>
            </a:r>
            <a:r>
              <a:rPr lang="en-US" altLang="zh-CN" sz="2800" dirty="0"/>
              <a:t>Python</a:t>
            </a:r>
            <a:r>
              <a:rPr lang="zh-CN" altLang="en-US" sz="2800" dirty="0"/>
              <a:t>自带的堆来排序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71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699542"/>
            <a:ext cx="8784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heapSorted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是个序列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函数返回一个列表，内容是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中元素排序的结果，不会改变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h = []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value in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h.append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(value)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变成一个堆</a:t>
            </a:r>
          </a:p>
          <a:p>
            <a:r>
              <a:rPr lang="zh-CN" altLang="en-US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[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heapq.heappop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 for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(h))]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 = (2,13,56,31,5)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heapSorted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(a)) #&gt;&gt;[2, 5, 13, 31, 56]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(3,a)) #&gt;&gt;[56, 31, 13]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(3,a,lambda x:x%10))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#&gt;&gt;[56, 5, 13] 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取个位数最大的三个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heapq.nsmallest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(3,a,lambda x:x%10))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#&gt;&gt;[31, 2, 13] 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取个位数最小的三个</a:t>
            </a:r>
          </a:p>
          <a:p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94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堆排序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72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699542"/>
            <a:ext cx="87849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lambda x:x):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进行排序</a:t>
            </a: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makeHeap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建堆</a:t>
            </a: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- 1 - 1) // 2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是最后一个叶子的父亲</a:t>
            </a: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for k in range(i,-1,-1):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shiftDown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(k)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shiftDown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下移</a:t>
            </a: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while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+ 1 &lt;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只要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有儿子就做</a:t>
            </a: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L,R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+ 1,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+ 2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R &gt;=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or key(a[L]) &lt; key(a[R]):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s = L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else: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s = R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key(a[s]) &lt; key(a[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]):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],a[s] = a[s],a[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s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else: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break</a:t>
            </a:r>
          </a:p>
        </p:txBody>
      </p:sp>
    </p:spTree>
    <p:extLst>
      <p:ext uri="{BB962C8B-B14F-4D97-AF65-F5344CB8AC3E}">
        <p14:creationId xmlns:p14="http://schemas.microsoft.com/office/powerpoint/2010/main" val="2615913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堆排序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73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699542"/>
            <a:ext cx="8784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makeHeap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(a)-1,0,-1):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],a[0] = a[0],a[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-= 1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shiftDown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(0)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range(n//2):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颠倒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],a[n-1-i] = a[n-1-i],a[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 = [3,21,4,76,12,3]</a:t>
            </a: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print(a)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#&gt;&gt;[3, 3, 4, 12, 21, 76]</a:t>
            </a:r>
          </a:p>
          <a:p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16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堆排序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最坏情况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平均情况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最好情况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不稳定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 (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可以用非递归写法，或编译器、解释器自动尾递归优化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941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桶排序</a:t>
            </a:r>
            <a:br>
              <a:rPr lang="en-US" altLang="zh-CN" sz="2200" dirty="0"/>
            </a:br>
            <a:r>
              <a:rPr lang="zh-CN" altLang="en-US" sz="2200" dirty="0"/>
              <a:t>基数排序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884368" y="4569210"/>
            <a:ext cx="13681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俯瞰巴黎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56" y="444945"/>
            <a:ext cx="6146443" cy="4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8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分配排序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桶排序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如果待排序元素只有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种不同取值，且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很小（比如考试分数只有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0-100),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可以采用桶排序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设立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个桶，分别对应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种取值。桶和桶可以比大小，桶的大小就是其对应取值的大小。把元素依次放入其对应的桶，然后再按先小桶后大桶的顺序，将元素都收集起来，即完成排序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复杂度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n+m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，且稳定。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是待排序元素个数。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n+m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例如：将考试分数分到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0-100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这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101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个桶里面，然后按照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0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、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、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2...100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的顺序收集桶里的分数，即完成排序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92175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60346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桶排序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77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555526"/>
            <a:ext cx="87849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bucketSort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s,m,key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=lambda x:x):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buckets = [[]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range(m)]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for x in s: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buckets[key(x)].append(x)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bkt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buckets: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for e in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bkt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s[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e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+= 1</a:t>
            </a: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[2, 3, 4, 8, 9, 12, 3, 2, 4, 12]</a:t>
            </a: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bucketSort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13)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#&gt;&gt;[2, 2, 3, 3, 4, 4, 8, 9, 12, 12]</a:t>
            </a: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[(-2, "Jack"), (8, "Mike"), (2, "Jane"), (2, "John")]</a:t>
            </a: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bucketSort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12, lambda x: x[0]+2)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取值范围写大一些也无妨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#&gt;&gt;[(-2, 'Jack'), (2, 'Jane'), (2, 'John'), (8, 'Mike')]</a:t>
            </a: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["Jack", "Mike", "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Lany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", "Ada"]</a:t>
            </a: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bucketSort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26, lambda x: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ord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(x[0])-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ord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("A"))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#&gt;&gt;['Ada', 'Jack', '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Lany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', 'Mike']</a:t>
            </a: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9950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lvl="0" eaLnBrk="1" hangingPunct="1">
              <a:defRPr/>
            </a:pPr>
            <a:r>
              <a:rPr lang="zh-CN" altLang="en-US" sz="2800" dirty="0">
                <a:solidFill>
                  <a:srgbClr val="1F497D"/>
                </a:solidFill>
                <a:latin typeface="Arial"/>
                <a:ea typeface="黑体" panose="02010609060101010101" pitchFamily="49" charset="-122"/>
              </a:rPr>
              <a:t>多轮分配排序（基数排序）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有时也称为桶排序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20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思想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2000" eaLnBrk="1" hangingPunct="1">
              <a:spcBef>
                <a:spcPct val="0"/>
              </a:spcBef>
              <a:buAutoNum type="arabicParenR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将待排序元素看作由相同个数的原子构成的元组（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,e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...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。长度不足的元素，用最小原子补齐左边空缺的部分。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2000" eaLnBrk="1" hangingPunct="1">
              <a:spcBef>
                <a:spcPct val="0"/>
              </a:spcBef>
              <a:buAutoNum type="arabicParenR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2000" eaLnBrk="1" hangingPunct="1">
              <a:spcBef>
                <a:spcPct val="0"/>
              </a:spcBef>
              <a:buAutoNum type="arabicParenR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原子种类必须很少。有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种原子，就设立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个桶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2000" eaLnBrk="1" hangingPunct="1">
              <a:spcBef>
                <a:spcPct val="0"/>
              </a:spcBef>
              <a:buAutoNum type="arabicParenR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2000" eaLnBrk="1" hangingPunct="1">
              <a:spcBef>
                <a:spcPct val="0"/>
              </a:spcBef>
              <a:buAutoNum type="arabicParenR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先按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将所有元素分配到各个桶里，然后从小桶到大桶收集所有元素，得到序列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1,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然后将序列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按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n-1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分配到各个桶里再收集成为序列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2.....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直到按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0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分配到桶再完成收集得到序列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，序列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就是最终排序结果。</a:t>
            </a:r>
            <a:endParaRPr lang="en-US" altLang="zh-CN" sz="1800" baseline="-25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2000" eaLnBrk="1" hangingPunct="1">
              <a:spcBef>
                <a:spcPct val="0"/>
              </a:spcBef>
              <a:buNone/>
            </a:pPr>
            <a:endParaRPr lang="en-US" altLang="zh-CN" sz="14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33853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 txBox="1">
            <a:spLocks/>
          </p:cNvSpPr>
          <p:nvPr/>
        </p:nvSpPr>
        <p:spPr>
          <a:xfrm>
            <a:off x="168955" y="951835"/>
            <a:ext cx="3394933" cy="576064"/>
          </a:xfrm>
          <a:prstGeom prst="rect">
            <a:avLst/>
          </a:prstGeom>
        </p:spPr>
        <p:txBody>
          <a:bodyPr/>
          <a:lstStyle/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根据个位数，将每个数分配到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按桶号由小到大收集这些数，得到序列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81,22,73,93,43,14,55,65,28,39</a:t>
            </a: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按顺序将序列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中的每个数，根据十位数，重新分配到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按桶号由小到大收集这些数，得到序列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dirty="0"/>
              <a:t>14,22,28,39,43,55,65,73,81,93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168957" y="162641"/>
            <a:ext cx="4475051" cy="857250"/>
          </a:xfrm>
          <a:prstGeom prst="rect">
            <a:avLst/>
          </a:prstGeom>
        </p:spPr>
        <p:txBody>
          <a:bodyPr/>
          <a:lstStyle/>
          <a:p>
            <a:pPr defTabSz="685800" eaLnBrk="1" hangingPunct="1">
              <a:defRPr/>
            </a:pPr>
            <a:r>
              <a:rPr lang="zh-CN" altLang="en-US" sz="2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多轮分配排序（基数排序</a:t>
            </a:r>
            <a:r>
              <a:rPr lang="en-US" altLang="zh-CN" sz="2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950" y="1328369"/>
            <a:ext cx="5596282" cy="37091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8956" y="736373"/>
            <a:ext cx="6851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对序列  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73,22,93,43,55,14,28,65,39,81 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15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插入排序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39163" y="4664776"/>
            <a:ext cx="1479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法国小镇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Eze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30" y="444945"/>
            <a:ext cx="6268969" cy="41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03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 txBox="1">
            <a:spLocks/>
          </p:cNvSpPr>
          <p:nvPr/>
        </p:nvSpPr>
        <p:spPr>
          <a:xfrm>
            <a:off x="168955" y="951835"/>
            <a:ext cx="3394933" cy="576064"/>
          </a:xfrm>
          <a:prstGeom prst="rect">
            <a:avLst/>
          </a:prstGeom>
        </p:spPr>
        <p:txBody>
          <a:bodyPr/>
          <a:lstStyle/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168957" y="162641"/>
            <a:ext cx="8147459" cy="857250"/>
          </a:xfrm>
          <a:prstGeom prst="rect">
            <a:avLst/>
          </a:prstGeom>
        </p:spPr>
        <p:txBody>
          <a:bodyPr/>
          <a:lstStyle/>
          <a:p>
            <a:pPr lvl="0" defTabSz="685800" eaLnBrk="1" hangingPunct="1">
              <a:defRPr/>
            </a:pPr>
            <a:r>
              <a:rPr lang="zh-CN" altLang="en-US" sz="26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多轮分配排序（基数排序</a:t>
            </a:r>
            <a:r>
              <a:rPr lang="en-US" altLang="zh-CN" sz="26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endParaRPr lang="zh-CN" altLang="en-US" sz="2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771550"/>
            <a:ext cx="836348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基数排序的复杂度是 </a:t>
            </a:r>
            <a:r>
              <a:rPr lang="en-US" altLang="zh-CN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O(d*(</a:t>
            </a:r>
            <a:r>
              <a:rPr lang="en-US" altLang="zh-CN" sz="22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n+radix</a:t>
            </a:r>
            <a:r>
              <a:rPr lang="en-US" altLang="zh-CN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  <a:p>
            <a:pPr defTabSz="685800" eaLnBrk="1" hangingPunct="1">
              <a:defRPr/>
            </a:pPr>
            <a:r>
              <a:rPr lang="en-US" altLang="zh-CN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n :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要排序的元素的个数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假设每个元素由若干个原子组成）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radix: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桶的个数，即组成元素的原子的种类数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d: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元素最多由多少个原子组成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对序列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73,22,93,43,55,14,28,65,39,81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 defTabSz="685800" eaLnBrk="1" hangingPunct="1"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n = 10, d = 2, radix = 10(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9)</a:t>
            </a:r>
          </a:p>
          <a:p>
            <a:pPr marL="342900" indent="-342900" defTabSz="685800" eaLnBrk="1" hangingPunct="1">
              <a:buFont typeface="Wingdings" panose="05000000000000000000" pitchFamily="2" charset="2"/>
              <a:buChar char="Ø"/>
              <a:defRPr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一共要做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轮分配和收集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每一轮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分配的复杂度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，收集的复杂度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O(radix)</a:t>
            </a:r>
          </a:p>
          <a:p>
            <a:pPr defTabSz="685800" eaLnBrk="1" hangingPunct="1"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（一个桶里的元素可以用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存放，便于快速搜集）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总复杂度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O(d * ( n + radix))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1336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60346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基数排序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81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555526"/>
            <a:ext cx="87849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radixSort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(s, m, d, key):</a:t>
            </a:r>
          </a:p>
          <a:p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#key(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x,k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可以取元素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的第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k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位原子</a:t>
            </a: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for k in range(d):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buckets = [[] for j in range(m)]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for x in s: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buckets[key(x, k)].append(x)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bkt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buckets: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这样收集复杂度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for e in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bkt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   s[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e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+= 1</a:t>
            </a:r>
          </a:p>
        </p:txBody>
      </p:sp>
    </p:spTree>
    <p:extLst>
      <p:ext uri="{BB962C8B-B14F-4D97-AF65-F5344CB8AC3E}">
        <p14:creationId xmlns:p14="http://schemas.microsoft.com/office/powerpoint/2010/main" val="1136135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60346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基数排序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82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555526"/>
            <a:ext cx="87849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(x,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取非负整数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的第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位。个位是第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位</a:t>
            </a: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None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for k in range(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+ 1):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x % 10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x //= 10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return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[123,21,48,745,143,62,269,87,300,6]</a:t>
            </a: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radixSort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10, 3,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#&gt;&gt;[6, 21, 48, 62, 87, 123, 143, 269, 300, 745]</a:t>
            </a:r>
          </a:p>
          <a:p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3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924937"/>
            <a:ext cx="878510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基本思想</a:t>
            </a:r>
            <a:endParaRPr lang="en-US" altLang="zh-CN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将序列分成有序的部分和无序的部分。有序的部分在左边，无序的部分在右边。开始有序部分只有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个元素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每次找到无序部分的最左元素（设下标为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，将其插入到有序部分的合适位置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设下标为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k,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则原下标为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的元素都右移一位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，有序部分元素个数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+1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直到全部有序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70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55650</TotalTime>
  <Words>6620</Words>
  <Application>Microsoft Office PowerPoint</Application>
  <PresentationFormat>全屏显示(16:9)</PresentationFormat>
  <Paragraphs>952</Paragraphs>
  <Slides>82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9" baseType="lpstr">
      <vt:lpstr>微软雅黑</vt:lpstr>
      <vt:lpstr>Arial</vt:lpstr>
      <vt:lpstr>Calibri</vt:lpstr>
      <vt:lpstr>Courier New</vt:lpstr>
      <vt:lpstr>Times New Roman</vt:lpstr>
      <vt:lpstr>Wingdings</vt:lpstr>
      <vt:lpstr>Office 主题</vt:lpstr>
      <vt:lpstr>数据结构和算法 （Python描述）</vt:lpstr>
      <vt:lpstr>内排序算法</vt:lpstr>
      <vt:lpstr>内排序算法概述</vt:lpstr>
      <vt:lpstr>PowerPoint 演示文稿</vt:lpstr>
      <vt:lpstr>PowerPoint 演示文稿</vt:lpstr>
      <vt:lpstr>PowerPoint 演示文稿</vt:lpstr>
      <vt:lpstr>PowerPoint 演示文稿</vt:lpstr>
      <vt:lpstr>插入排序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选择排序</vt:lpstr>
      <vt:lpstr>PowerPoint 演示文稿</vt:lpstr>
      <vt:lpstr>PowerPoint 演示文稿</vt:lpstr>
      <vt:lpstr>PowerPoint 演示文稿</vt:lpstr>
      <vt:lpstr>冒泡排序</vt:lpstr>
      <vt:lpstr>PowerPoint 演示文稿</vt:lpstr>
      <vt:lpstr>PowerPoint 演示文稿</vt:lpstr>
      <vt:lpstr>PowerPoint 演示文稿</vt:lpstr>
      <vt:lpstr>PowerPoint 演示文稿</vt:lpstr>
      <vt:lpstr>归并排序</vt:lpstr>
      <vt:lpstr>分治的典型应用：归并排序</vt:lpstr>
      <vt:lpstr>分治的典型应用：归并排序</vt:lpstr>
      <vt:lpstr>分治的典型应用：归并排序</vt:lpstr>
      <vt:lpstr>分治的典型应用：归并排序</vt:lpstr>
      <vt:lpstr>PowerPoint 演示文稿</vt:lpstr>
      <vt:lpstr>归并排序的时间复杂度</vt:lpstr>
      <vt:lpstr>PowerPoint 演示文稿</vt:lpstr>
      <vt:lpstr>例题 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快速排序</vt:lpstr>
      <vt:lpstr>分治的典型应用：快速排序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分治的典型应用：快速排序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汉诺塔问题(Hanoi)</vt:lpstr>
      <vt:lpstr>汉诺塔问题(Hanoi)</vt:lpstr>
      <vt:lpstr>PowerPoint 演示文稿</vt:lpstr>
      <vt:lpstr>堆排序 </vt:lpstr>
      <vt:lpstr>堆的应用：堆排序</vt:lpstr>
      <vt:lpstr>堆排序</vt:lpstr>
      <vt:lpstr>用Python自带的堆来排序</vt:lpstr>
      <vt:lpstr>堆排序</vt:lpstr>
      <vt:lpstr>堆排序</vt:lpstr>
      <vt:lpstr>PowerPoint 演示文稿</vt:lpstr>
      <vt:lpstr>桶排序 基数排序</vt:lpstr>
      <vt:lpstr>PowerPoint 演示文稿</vt:lpstr>
      <vt:lpstr>桶排序</vt:lpstr>
      <vt:lpstr>PowerPoint 演示文稿</vt:lpstr>
      <vt:lpstr>PowerPoint 演示文稿</vt:lpstr>
      <vt:lpstr>PowerPoint 演示文稿</vt:lpstr>
      <vt:lpstr>基数排序</vt:lpstr>
      <vt:lpstr>基数排序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Wei Guo</cp:lastModifiedBy>
  <cp:revision>827</cp:revision>
  <dcterms:modified xsi:type="dcterms:W3CDTF">2023-05-26T12:05:30Z</dcterms:modified>
</cp:coreProperties>
</file>